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70" r:id="rId11"/>
    <p:sldId id="267" r:id="rId12"/>
    <p:sldId id="312" r:id="rId13"/>
    <p:sldId id="316" r:id="rId14"/>
    <p:sldId id="317" r:id="rId15"/>
    <p:sldId id="318" r:id="rId16"/>
    <p:sldId id="319" r:id="rId17"/>
    <p:sldId id="320" r:id="rId18"/>
    <p:sldId id="321" r:id="rId19"/>
    <p:sldId id="273" r:id="rId20"/>
    <p:sldId id="323" r:id="rId21"/>
    <p:sldId id="324" r:id="rId22"/>
    <p:sldId id="325" r:id="rId23"/>
    <p:sldId id="326" r:id="rId24"/>
    <p:sldId id="327" r:id="rId25"/>
    <p:sldId id="328" r:id="rId26"/>
    <p:sldId id="276" r:id="rId27"/>
    <p:sldId id="330" r:id="rId28"/>
    <p:sldId id="331" r:id="rId29"/>
    <p:sldId id="332" r:id="rId30"/>
    <p:sldId id="333" r:id="rId31"/>
    <p:sldId id="334" r:id="rId32"/>
    <p:sldId id="272" r:id="rId33"/>
    <p:sldId id="335" r:id="rId34"/>
    <p:sldId id="311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Oswald" panose="000005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joiyjbUbJ3Tw9XQcdJXSkkYqR/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900"/>
    <a:srgbClr val="002F6E"/>
    <a:srgbClr val="F7D101"/>
    <a:srgbClr val="005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8484B3-5E8F-47F9-A4E4-BD95AA68AD35}">
  <a:tblStyle styleId="{9D8484B3-5E8F-47F9-A4E4-BD95AA68AD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7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54f33f8c9_5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d54f33f8c9_5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54f33f8c9_5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2d54f33f8c9_5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54f33f8c9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d54f33f8c9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19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54f33f8c9_5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d54f33f8c9_5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909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54f33f8c9_5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d54f33f8c9_5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772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54f33f8c9_5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d54f33f8c9_5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86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54f33f8c9_5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d54f33f8c9_5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41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54f33f8c9_5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d54f33f8c9_5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84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54f33f8c9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d54f33f8c9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391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54f33f8c9_5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g2d54f33f8c9_5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54f33f8c9_5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2d54f33f8c9_5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116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54f33f8c9_5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g2d54f33f8c9_5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50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979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54f33f8c9_5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g2d54f33f8c9_5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177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54f33f8c9_5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d54f33f8c9_5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006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54f33f8c9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d54f33f8c9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54f33f8c9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d54f33f8c9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54f33f8c9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d54f33f8c9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54f33f8c9_5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d54f33f8c9_5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ithub.com/santichente/meli-products-cluster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5400000">
            <a:off x="2659078" y="-6224990"/>
            <a:ext cx="6274827" cy="12450233"/>
            <a:chOff x="0" y="0"/>
            <a:chExt cx="3166110" cy="6282055"/>
          </a:xfrm>
        </p:grpSpPr>
        <p:sp>
          <p:nvSpPr>
            <p:cNvPr id="85" name="Google Shape;85;p1"/>
            <p:cNvSpPr/>
            <p:nvPr/>
          </p:nvSpPr>
          <p:spPr>
            <a:xfrm>
              <a:off x="4318" y="4318"/>
              <a:ext cx="3157347" cy="6273419"/>
            </a:xfrm>
            <a:custGeom>
              <a:avLst/>
              <a:gdLst/>
              <a:ahLst/>
              <a:cxnLst/>
              <a:rect l="l" t="t" r="r" b="b"/>
              <a:pathLst>
                <a:path w="3157347" h="6273419" extrusionOk="0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0" y="0"/>
              <a:ext cx="3166110" cy="6282055"/>
            </a:xfrm>
            <a:custGeom>
              <a:avLst/>
              <a:gdLst/>
              <a:ahLst/>
              <a:cxnLst/>
              <a:rect l="l" t="t" r="r" b="b"/>
              <a:pathLst>
                <a:path w="3166110" h="6282055" extrusionOk="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87;p1"/>
          <p:cNvGrpSpPr/>
          <p:nvPr/>
        </p:nvGrpSpPr>
        <p:grpSpPr>
          <a:xfrm rot="-5400000">
            <a:off x="9151318" y="4851619"/>
            <a:ext cx="6274827" cy="12450233"/>
            <a:chOff x="0" y="0"/>
            <a:chExt cx="3166110" cy="6282055"/>
          </a:xfrm>
        </p:grpSpPr>
        <p:sp>
          <p:nvSpPr>
            <p:cNvPr id="88" name="Google Shape;88;p1"/>
            <p:cNvSpPr/>
            <p:nvPr/>
          </p:nvSpPr>
          <p:spPr>
            <a:xfrm>
              <a:off x="4318" y="4318"/>
              <a:ext cx="3157347" cy="6273419"/>
            </a:xfrm>
            <a:custGeom>
              <a:avLst/>
              <a:gdLst/>
              <a:ahLst/>
              <a:cxnLst/>
              <a:rect l="l" t="t" r="r" b="b"/>
              <a:pathLst>
                <a:path w="3157347" h="6273419" extrusionOk="0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0" y="0"/>
              <a:ext cx="3166110" cy="6282055"/>
            </a:xfrm>
            <a:custGeom>
              <a:avLst/>
              <a:gdLst/>
              <a:ahLst/>
              <a:cxnLst/>
              <a:rect l="l" t="t" r="r" b="b"/>
              <a:pathLst>
                <a:path w="3166110" h="6282055" extrusionOk="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12814229" y="6175561"/>
            <a:ext cx="12630150" cy="1367582"/>
            <a:chOff x="0" y="-66675"/>
            <a:chExt cx="3326459" cy="360186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3326459" cy="293511"/>
            </a:xfrm>
            <a:custGeom>
              <a:avLst/>
              <a:gdLst/>
              <a:ahLst/>
              <a:cxnLst/>
              <a:rect l="l" t="t" r="r" b="b"/>
              <a:pathLst>
                <a:path w="3326459" h="293511" extrusionOk="0">
                  <a:moveTo>
                    <a:pt x="3123259" y="0"/>
                  </a:moveTo>
                  <a:cubicBezTo>
                    <a:pt x="3235484" y="0"/>
                    <a:pt x="3326459" y="65705"/>
                    <a:pt x="3326459" y="146756"/>
                  </a:cubicBezTo>
                  <a:cubicBezTo>
                    <a:pt x="3326459" y="227806"/>
                    <a:pt x="3235484" y="293511"/>
                    <a:pt x="3123259" y="293511"/>
                  </a:cubicBezTo>
                  <a:lnTo>
                    <a:pt x="203200" y="293511"/>
                  </a:lnTo>
                  <a:cubicBezTo>
                    <a:pt x="90976" y="293511"/>
                    <a:pt x="0" y="227806"/>
                    <a:pt x="0" y="146756"/>
                  </a:cubicBezTo>
                  <a:cubicBezTo>
                    <a:pt x="0" y="657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0" y="-66675"/>
              <a:ext cx="3326459" cy="360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163425" y="3662350"/>
            <a:ext cx="17098200" cy="591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17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MELI </a:t>
            </a:r>
          </a:p>
          <a:p>
            <a:pPr marL="0" marR="0" lvl="0" indent="0" algn="l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17" b="1" dirty="0">
                <a:latin typeface="Oswald"/>
                <a:sym typeface="Oswald"/>
              </a:rPr>
              <a:t>Data </a:t>
            </a:r>
            <a:r>
              <a:rPr lang="es-CO" sz="5617" b="1" dirty="0" err="1">
                <a:latin typeface="Oswald"/>
                <a:sym typeface="Oswald"/>
              </a:rPr>
              <a:t>Science</a:t>
            </a:r>
            <a:r>
              <a:rPr lang="es-CO" sz="5617" b="1" dirty="0">
                <a:latin typeface="Oswald"/>
                <a:sym typeface="Oswald"/>
              </a:rPr>
              <a:t> </a:t>
            </a:r>
            <a:r>
              <a:rPr lang="es-CO" sz="5617" b="1" dirty="0" err="1">
                <a:latin typeface="Oswald"/>
                <a:sym typeface="Oswald"/>
              </a:rPr>
              <a:t>Challenge</a:t>
            </a:r>
            <a:endParaRPr lang="es-CO" sz="5617" b="1" dirty="0">
              <a:latin typeface="Oswald"/>
              <a:sym typeface="Oswald"/>
            </a:endParaRPr>
          </a:p>
          <a:p>
            <a:pPr marL="0" marR="0" lvl="0" indent="0" algn="l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17" b="1" dirty="0">
                <a:latin typeface="Oswald"/>
                <a:sym typeface="Oswald"/>
              </a:rPr>
              <a:t>Data &amp; </a:t>
            </a:r>
            <a:r>
              <a:rPr lang="es-CO" sz="5617" b="1" dirty="0" err="1">
                <a:latin typeface="Oswald"/>
                <a:sym typeface="Oswald"/>
              </a:rPr>
              <a:t>Analytics</a:t>
            </a:r>
            <a:endParaRPr lang="es-CO" sz="5617" b="1" dirty="0">
              <a:latin typeface="Oswald"/>
              <a:sym typeface="Oswald"/>
            </a:endParaRPr>
          </a:p>
          <a:p>
            <a:pPr marL="0" marR="0" lvl="0" indent="0" algn="l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17" b="1" dirty="0">
                <a:latin typeface="Oswald"/>
                <a:sym typeface="Oswald"/>
              </a:rPr>
              <a:t>Santiago Tovar Perilla</a:t>
            </a:r>
          </a:p>
          <a:p>
            <a:pPr marL="0" marR="0" lvl="0" indent="0" algn="l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17" b="1" dirty="0">
                <a:latin typeface="Oswald"/>
                <a:sym typeface="Oswald"/>
              </a:rPr>
              <a:t>Científico de Datos</a:t>
            </a:r>
            <a:endParaRPr dirty="0"/>
          </a:p>
          <a:p>
            <a:pPr marL="0" marR="0" lvl="0" indent="0" algn="ctr" rtl="0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17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4" name="Google Shape;94;p1"/>
          <p:cNvCxnSpPr/>
          <p:nvPr/>
        </p:nvCxnSpPr>
        <p:spPr>
          <a:xfrm>
            <a:off x="-428625" y="3501989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95" name="Google Shape;95;p1"/>
          <p:cNvCxnSpPr/>
          <p:nvPr/>
        </p:nvCxnSpPr>
        <p:spPr>
          <a:xfrm>
            <a:off x="12471329" y="7739549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grpSp>
        <p:nvGrpSpPr>
          <p:cNvPr id="96" name="Google Shape;96;p1"/>
          <p:cNvGrpSpPr/>
          <p:nvPr/>
        </p:nvGrpSpPr>
        <p:grpSpPr>
          <a:xfrm rot="-5400000">
            <a:off x="9766774" y="5394544"/>
            <a:ext cx="6274827" cy="12450233"/>
            <a:chOff x="0" y="0"/>
            <a:chExt cx="3166110" cy="6282055"/>
          </a:xfrm>
          <a:solidFill>
            <a:srgbClr val="002F6E"/>
          </a:solidFill>
        </p:grpSpPr>
        <p:sp>
          <p:nvSpPr>
            <p:cNvPr id="97" name="Google Shape;97;p1"/>
            <p:cNvSpPr/>
            <p:nvPr/>
          </p:nvSpPr>
          <p:spPr>
            <a:xfrm>
              <a:off x="4318" y="4318"/>
              <a:ext cx="3157347" cy="6273419"/>
            </a:xfrm>
            <a:custGeom>
              <a:avLst/>
              <a:gdLst/>
              <a:ahLst/>
              <a:cxnLst/>
              <a:rect l="l" t="t" r="r" b="b"/>
              <a:pathLst>
                <a:path w="3157347" h="6273419" extrusionOk="0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0" y="0"/>
              <a:ext cx="3166110" cy="6282055"/>
            </a:xfrm>
            <a:custGeom>
              <a:avLst/>
              <a:gdLst/>
              <a:ahLst/>
              <a:cxnLst/>
              <a:rect l="l" t="t" r="r" b="b"/>
              <a:pathLst>
                <a:path w="3166110" h="6282055" extrusionOk="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99;p1"/>
          <p:cNvGrpSpPr/>
          <p:nvPr/>
        </p:nvGrpSpPr>
        <p:grpSpPr>
          <a:xfrm rot="5400000">
            <a:off x="2154253" y="-6869939"/>
            <a:ext cx="6274827" cy="12450233"/>
            <a:chOff x="0" y="0"/>
            <a:chExt cx="3166110" cy="6282055"/>
          </a:xfrm>
          <a:solidFill>
            <a:srgbClr val="FFE900"/>
          </a:solidFill>
        </p:grpSpPr>
        <p:sp>
          <p:nvSpPr>
            <p:cNvPr id="100" name="Google Shape;100;p1"/>
            <p:cNvSpPr/>
            <p:nvPr/>
          </p:nvSpPr>
          <p:spPr>
            <a:xfrm>
              <a:off x="4318" y="4318"/>
              <a:ext cx="3157347" cy="6273419"/>
            </a:xfrm>
            <a:custGeom>
              <a:avLst/>
              <a:gdLst/>
              <a:ahLst/>
              <a:cxnLst/>
              <a:rect l="l" t="t" r="r" b="b"/>
              <a:pathLst>
                <a:path w="3157347" h="6273419" extrusionOk="0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0" y="0"/>
              <a:ext cx="3166110" cy="6282055"/>
            </a:xfrm>
            <a:custGeom>
              <a:avLst/>
              <a:gdLst/>
              <a:ahLst/>
              <a:cxnLst/>
              <a:rect l="l" t="t" r="r" b="b"/>
              <a:pathLst>
                <a:path w="3166110" h="6282055" extrusionOk="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Mercadolibre Logo - PNG y Vector">
            <a:extLst>
              <a:ext uri="{FF2B5EF4-FFF2-40B4-BE49-F238E27FC236}">
                <a16:creationId xmlns:a16="http://schemas.microsoft.com/office/drawing/2014/main" id="{DDC722EA-C2DC-4998-9D28-58D06E2F2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2;p4">
            <a:extLst>
              <a:ext uri="{FF2B5EF4-FFF2-40B4-BE49-F238E27FC236}">
                <a16:creationId xmlns:a16="http://schemas.microsoft.com/office/drawing/2014/main" id="{9F22B4E2-4603-4D33-95CD-46901B104D06}"/>
              </a:ext>
            </a:extLst>
          </p:cNvPr>
          <p:cNvSpPr/>
          <p:nvPr/>
        </p:nvSpPr>
        <p:spPr>
          <a:xfrm>
            <a:off x="0" y="-1"/>
            <a:ext cx="18287996" cy="4042651"/>
          </a:xfrm>
          <a:custGeom>
            <a:avLst/>
            <a:gdLst/>
            <a:ahLst/>
            <a:cxnLst/>
            <a:rect l="l" t="t" r="r" b="b"/>
            <a:pathLst>
              <a:path w="4816592" h="863680" extrusionOk="0">
                <a:moveTo>
                  <a:pt x="0" y="0"/>
                </a:moveTo>
                <a:lnTo>
                  <a:pt x="4816592" y="0"/>
                </a:lnTo>
                <a:lnTo>
                  <a:pt x="4816592" y="863680"/>
                </a:lnTo>
                <a:lnTo>
                  <a:pt x="0" y="863680"/>
                </a:lnTo>
                <a:close/>
              </a:path>
            </a:pathLst>
          </a:custGeom>
          <a:solidFill>
            <a:srgbClr val="FFE900"/>
          </a:solidFill>
          <a:ln>
            <a:noFill/>
          </a:ln>
        </p:spPr>
      </p:sp>
      <p:sp>
        <p:nvSpPr>
          <p:cNvPr id="418" name="Google Shape;418;g2d54f33f8c9_5_516"/>
          <p:cNvSpPr txBox="1"/>
          <p:nvPr/>
        </p:nvSpPr>
        <p:spPr>
          <a:xfrm>
            <a:off x="885925" y="664922"/>
            <a:ext cx="131040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Elección</a:t>
            </a:r>
            <a:r>
              <a:rPr lang="en-US" sz="8000" dirty="0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8000" dirty="0" err="1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inicial</a:t>
            </a:r>
            <a:r>
              <a:rPr lang="en-US" sz="8000" dirty="0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 de variables</a:t>
            </a:r>
            <a:endParaRPr sz="1400" dirty="0">
              <a:solidFill>
                <a:srgbClr val="002F6E"/>
              </a:solidFill>
            </a:endParaRPr>
          </a:p>
        </p:txBody>
      </p:sp>
      <p:sp>
        <p:nvSpPr>
          <p:cNvPr id="419" name="Google Shape;419;g2d54f33f8c9_5_516"/>
          <p:cNvSpPr txBox="1"/>
          <p:nvPr/>
        </p:nvSpPr>
        <p:spPr>
          <a:xfrm>
            <a:off x="885925" y="2102711"/>
            <a:ext cx="166590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2400" dirty="0">
                <a:solidFill>
                  <a:srgbClr val="002F6E"/>
                </a:solidFill>
              </a:rPr>
              <a:t>En el contexto del </a:t>
            </a:r>
            <a:r>
              <a:rPr lang="es-ES" sz="2400" dirty="0" err="1">
                <a:solidFill>
                  <a:srgbClr val="002F6E"/>
                </a:solidFill>
              </a:rPr>
              <a:t>challenge</a:t>
            </a:r>
            <a:r>
              <a:rPr lang="es-ES" sz="2400" dirty="0">
                <a:solidFill>
                  <a:srgbClr val="002F6E"/>
                </a:solidFill>
              </a:rPr>
              <a:t>, el objetivo es identificar y agrupar productos similares o idénticos en el </a:t>
            </a:r>
            <a:r>
              <a:rPr lang="es-ES" sz="2400" dirty="0" err="1">
                <a:solidFill>
                  <a:srgbClr val="002F6E"/>
                </a:solidFill>
              </a:rPr>
              <a:t>marketplace</a:t>
            </a:r>
            <a:r>
              <a:rPr lang="es-ES" sz="2400" dirty="0">
                <a:solidFill>
                  <a:srgbClr val="002F6E"/>
                </a:solidFill>
              </a:rPr>
              <a:t>. Para ello, se recomienda centrarse en los campos que permiten realizar comparaciones tanto desde el punto de vista textual como visual, y que aporten atributos relevantes del producto.</a:t>
            </a:r>
          </a:p>
        </p:txBody>
      </p:sp>
      <p:sp>
        <p:nvSpPr>
          <p:cNvPr id="420" name="Google Shape;420;g2d54f33f8c9_5_516"/>
          <p:cNvSpPr txBox="1"/>
          <p:nvPr/>
        </p:nvSpPr>
        <p:spPr>
          <a:xfrm>
            <a:off x="315857" y="5665582"/>
            <a:ext cx="3808800" cy="132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Contiene el título original del producto, que es esencial para evaluar la descripción y detectar similitudes semánticas. </a:t>
            </a:r>
            <a:endParaRPr lang="es-ES" sz="1100" dirty="0"/>
          </a:p>
        </p:txBody>
      </p:sp>
      <p:sp>
        <p:nvSpPr>
          <p:cNvPr id="421" name="Google Shape;421;g2d54f33f8c9_5_516"/>
          <p:cNvSpPr txBox="1"/>
          <p:nvPr/>
        </p:nvSpPr>
        <p:spPr>
          <a:xfrm>
            <a:off x="1998100" y="4813398"/>
            <a:ext cx="3492300" cy="43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43" b="1" dirty="0">
                <a:solidFill>
                  <a:schemeClr val="dk1"/>
                </a:solidFill>
                <a:latin typeface="Montserrat"/>
                <a:sym typeface="Montserrat"/>
              </a:rPr>
              <a:t>title</a:t>
            </a:r>
            <a:endParaRPr sz="1600" b="1" dirty="0"/>
          </a:p>
        </p:txBody>
      </p:sp>
      <p:cxnSp>
        <p:nvCxnSpPr>
          <p:cNvPr id="422" name="Google Shape;422;g2d54f33f8c9_5_516"/>
          <p:cNvCxnSpPr/>
          <p:nvPr/>
        </p:nvCxnSpPr>
        <p:spPr>
          <a:xfrm rot="-5397367">
            <a:off x="1499968" y="7549590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3" name="Google Shape;423;g2d54f33f8c9_5_516"/>
          <p:cNvCxnSpPr/>
          <p:nvPr/>
        </p:nvCxnSpPr>
        <p:spPr>
          <a:xfrm rot="-5397367">
            <a:off x="5818149" y="7589627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4" name="Google Shape;424;g2d54f33f8c9_5_516"/>
          <p:cNvCxnSpPr/>
          <p:nvPr/>
        </p:nvCxnSpPr>
        <p:spPr>
          <a:xfrm rot="-5397367">
            <a:off x="10406479" y="7589615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g2d54f33f8c9_5_516"/>
          <p:cNvSpPr txBox="1"/>
          <p:nvPr/>
        </p:nvSpPr>
        <p:spPr>
          <a:xfrm>
            <a:off x="5047155" y="5638007"/>
            <a:ext cx="3299400" cy="298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Contiene información adicional relevante (como marca, modelo, etc.) que puede ser crucial para confirmar la similitud entre productos, especialmente cuando los títulos pueden variar ligeramente.</a:t>
            </a:r>
            <a:endParaRPr sz="1643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43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2d54f33f8c9_5_516"/>
          <p:cNvSpPr txBox="1"/>
          <p:nvPr/>
        </p:nvSpPr>
        <p:spPr>
          <a:xfrm>
            <a:off x="4535364" y="4742661"/>
            <a:ext cx="4322981" cy="44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attributes</a:t>
            </a:r>
            <a:endParaRPr lang="en-US" sz="2200" b="1" dirty="0"/>
          </a:p>
        </p:txBody>
      </p:sp>
      <p:sp>
        <p:nvSpPr>
          <p:cNvPr id="427" name="Google Shape;427;g2d54f33f8c9_5_516"/>
          <p:cNvSpPr txBox="1"/>
          <p:nvPr/>
        </p:nvSpPr>
        <p:spPr>
          <a:xfrm>
            <a:off x="9399957" y="5665582"/>
            <a:ext cx="3574500" cy="198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 Proporciona la URL de la imagen principal del producto, la cual se utilizará para el análisis visual mediante la extracción de </a:t>
            </a:r>
            <a:r>
              <a:rPr lang="es-ES" sz="1643" dirty="0" err="1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643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43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2d54f33f8c9_5_516"/>
          <p:cNvSpPr txBox="1"/>
          <p:nvPr/>
        </p:nvSpPr>
        <p:spPr>
          <a:xfrm>
            <a:off x="8949100" y="4818160"/>
            <a:ext cx="48675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lang="es-ES" sz="2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2d54f33f8c9_5_516"/>
          <p:cNvSpPr txBox="1"/>
          <p:nvPr/>
        </p:nvSpPr>
        <p:spPr>
          <a:xfrm>
            <a:off x="13933663" y="5469727"/>
            <a:ext cx="3910800" cy="171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 El precio es un dato útil para filtrar o agrupar productos, ya que productos similares suelen tener rangos de precio cercanos. </a:t>
            </a:r>
            <a:endParaRPr sz="1943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3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2d54f33f8c9_5_516"/>
          <p:cNvSpPr txBox="1"/>
          <p:nvPr/>
        </p:nvSpPr>
        <p:spPr>
          <a:xfrm>
            <a:off x="15668244" y="4839308"/>
            <a:ext cx="4352439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</a:t>
            </a:r>
            <a:endParaRPr lang="es-ES" sz="2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Picture 2" descr="Mercadolibre Logo - PNG y Vector">
            <a:extLst>
              <a:ext uri="{FF2B5EF4-FFF2-40B4-BE49-F238E27FC236}">
                <a16:creationId xmlns:a16="http://schemas.microsoft.com/office/drawing/2014/main" id="{A178B5A2-FC1B-41B1-A0AB-014513A2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54f33f8c9_5_377"/>
          <p:cNvSpPr txBox="1"/>
          <p:nvPr/>
        </p:nvSpPr>
        <p:spPr>
          <a:xfrm>
            <a:off x="14644600" y="2148000"/>
            <a:ext cx="3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7" name="Picture 2" descr="Mercadolibre Logo - PNG y Vector">
            <a:extLst>
              <a:ext uri="{FF2B5EF4-FFF2-40B4-BE49-F238E27FC236}">
                <a16:creationId xmlns:a16="http://schemas.microsoft.com/office/drawing/2014/main" id="{BEDB2D83-6486-4DC3-AC80-2870B0FB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04D45B5-69F3-4B37-BE78-E1A029EAF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72" y="2519250"/>
            <a:ext cx="9429750" cy="5619750"/>
          </a:xfrm>
          <a:prstGeom prst="rect">
            <a:avLst/>
          </a:prstGeom>
        </p:spPr>
      </p:pic>
      <p:grpSp>
        <p:nvGrpSpPr>
          <p:cNvPr id="22" name="Google Shape;315;g2d54f33f8c9_5_360">
            <a:extLst>
              <a:ext uri="{FF2B5EF4-FFF2-40B4-BE49-F238E27FC236}">
                <a16:creationId xmlns:a16="http://schemas.microsoft.com/office/drawing/2014/main" id="{8C64CFEE-8F7E-4FD1-8194-A8A79F2685A9}"/>
              </a:ext>
            </a:extLst>
          </p:cNvPr>
          <p:cNvGrpSpPr/>
          <p:nvPr/>
        </p:nvGrpSpPr>
        <p:grpSpPr>
          <a:xfrm>
            <a:off x="705964" y="2712451"/>
            <a:ext cx="4673253" cy="5315181"/>
            <a:chOff x="0" y="929638"/>
            <a:chExt cx="17295532" cy="50814344"/>
          </a:xfrm>
        </p:grpSpPr>
        <p:sp>
          <p:nvSpPr>
            <p:cNvPr id="23" name="Google Shape;316;g2d54f33f8c9_5_360">
              <a:extLst>
                <a:ext uri="{FF2B5EF4-FFF2-40B4-BE49-F238E27FC236}">
                  <a16:creationId xmlns:a16="http://schemas.microsoft.com/office/drawing/2014/main" id="{A877C819-9F36-400A-BB2C-6E948DCF3609}"/>
                </a:ext>
              </a:extLst>
            </p:cNvPr>
            <p:cNvSpPr txBox="1"/>
            <p:nvPr/>
          </p:nvSpPr>
          <p:spPr>
            <a:xfrm>
              <a:off x="1565333" y="6254255"/>
              <a:ext cx="15730199" cy="45489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  <a:buSzPts val="1200"/>
              </a:pPr>
              <a:r>
                <a:rPr lang="es-CO" sz="8000" dirty="0">
                  <a:solidFill>
                    <a:srgbClr val="002F6E"/>
                  </a:solidFill>
                  <a:latin typeface="Oswald"/>
                </a:rPr>
                <a:t>Exploración de Atributos</a:t>
              </a:r>
              <a:endParaRPr sz="8000" dirty="0">
                <a:solidFill>
                  <a:srgbClr val="002F6E"/>
                </a:solidFill>
                <a:latin typeface="Oswald"/>
              </a:endParaRPr>
            </a:p>
            <a:p>
              <a:pPr marL="0" marR="0" lvl="0" indent="0" algn="l" rtl="0">
                <a:lnSpc>
                  <a:spcPct val="145008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4" name="Google Shape;317;g2d54f33f8c9_5_360">
              <a:extLst>
                <a:ext uri="{FF2B5EF4-FFF2-40B4-BE49-F238E27FC236}">
                  <a16:creationId xmlns:a16="http://schemas.microsoft.com/office/drawing/2014/main" id="{52325A11-6483-46A0-8363-C100830E9FA7}"/>
                </a:ext>
              </a:extLst>
            </p:cNvPr>
            <p:cNvSpPr txBox="1"/>
            <p:nvPr/>
          </p:nvSpPr>
          <p:spPr>
            <a:xfrm>
              <a:off x="0" y="929638"/>
              <a:ext cx="14310600" cy="20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BF630EAF-1100-4B91-AF34-1FE96B7F0DBF}"/>
              </a:ext>
            </a:extLst>
          </p:cNvPr>
          <p:cNvSpPr/>
          <p:nvPr/>
        </p:nvSpPr>
        <p:spPr>
          <a:xfrm>
            <a:off x="6573078" y="5830957"/>
            <a:ext cx="4929809" cy="25709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g2d54f33f8c9_5_214"/>
          <p:cNvCxnSpPr/>
          <p:nvPr/>
        </p:nvCxnSpPr>
        <p:spPr>
          <a:xfrm>
            <a:off x="4940584" y="646540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303" name="Google Shape;303;g2d54f33f8c9_5_214"/>
          <p:cNvCxnSpPr/>
          <p:nvPr/>
        </p:nvCxnSpPr>
        <p:spPr>
          <a:xfrm>
            <a:off x="0" y="328538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304" name="Google Shape;304;g2d54f33f8c9_5_214"/>
          <p:cNvSpPr txBox="1"/>
          <p:nvPr/>
        </p:nvSpPr>
        <p:spPr>
          <a:xfrm>
            <a:off x="2654663" y="4223822"/>
            <a:ext cx="12318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Oswald"/>
                <a:ea typeface="Oswald"/>
                <a:cs typeface="Oswald"/>
                <a:sym typeface="Oswald"/>
              </a:rPr>
              <a:t>RESULTADOS</a:t>
            </a:r>
            <a:endParaRPr/>
          </a:p>
        </p:txBody>
      </p:sp>
      <p:sp>
        <p:nvSpPr>
          <p:cNvPr id="305" name="Google Shape;305;g2d54f33f8c9_5_214"/>
          <p:cNvSpPr txBox="1"/>
          <p:nvPr/>
        </p:nvSpPr>
        <p:spPr>
          <a:xfrm>
            <a:off x="2654663" y="5487651"/>
            <a:ext cx="12823876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latin typeface="Montserrat"/>
                <a:ea typeface="Montserrat"/>
                <a:cs typeface="Montserrat"/>
                <a:sym typeface="Montserrat"/>
              </a:rPr>
              <a:t>Preprocesamiento y exploración</a:t>
            </a:r>
          </a:p>
        </p:txBody>
      </p:sp>
      <p:sp>
        <p:nvSpPr>
          <p:cNvPr id="306" name="Google Shape;306;g2d54f33f8c9_5_214"/>
          <p:cNvSpPr txBox="1"/>
          <p:nvPr/>
        </p:nvSpPr>
        <p:spPr>
          <a:xfrm>
            <a:off x="442957" y="3854852"/>
            <a:ext cx="1728600" cy="24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cxnSp>
        <p:nvCxnSpPr>
          <p:cNvPr id="307" name="Google Shape;307;g2d54f33f8c9_5_214"/>
          <p:cNvCxnSpPr/>
          <p:nvPr/>
        </p:nvCxnSpPr>
        <p:spPr>
          <a:xfrm>
            <a:off x="1952130" y="5124450"/>
            <a:ext cx="439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DE85F04A-DEA3-411D-8832-3F4251A5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1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d54f33f8c9_5_1017"/>
          <p:cNvGrpSpPr/>
          <p:nvPr/>
        </p:nvGrpSpPr>
        <p:grpSpPr>
          <a:xfrm>
            <a:off x="0" y="-253158"/>
            <a:ext cx="6665843" cy="10540225"/>
            <a:chOff x="0" y="-66675"/>
            <a:chExt cx="1818932" cy="2776008"/>
          </a:xfrm>
        </p:grpSpPr>
        <p:sp>
          <p:nvSpPr>
            <p:cNvPr id="664" name="Google Shape;664;g2d54f33f8c9_5_1017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519D"/>
            </a:solidFill>
            <a:ln>
              <a:noFill/>
            </a:ln>
          </p:spPr>
        </p:sp>
        <p:sp>
          <p:nvSpPr>
            <p:cNvPr id="665" name="Google Shape;665;g2d54f33f8c9_5_1017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solidFill>
              <a:srgbClr val="002F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g2d54f33f8c9_5_1017"/>
          <p:cNvGrpSpPr/>
          <p:nvPr/>
        </p:nvGrpSpPr>
        <p:grpSpPr>
          <a:xfrm>
            <a:off x="524238" y="3771897"/>
            <a:ext cx="5857875" cy="4031510"/>
            <a:chOff x="0" y="38100"/>
            <a:chExt cx="7810500" cy="5375347"/>
          </a:xfrm>
        </p:grpSpPr>
        <p:sp>
          <p:nvSpPr>
            <p:cNvPr id="667" name="Google Shape;667;g2d54f33f8c9_5_1017"/>
            <p:cNvSpPr txBox="1"/>
            <p:nvPr/>
          </p:nvSpPr>
          <p:spPr>
            <a:xfrm>
              <a:off x="0" y="38100"/>
              <a:ext cx="7810500" cy="173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40" b="0" i="0" u="none" strike="noStrike" cap="none" dirty="0" err="1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Marcas</a:t>
              </a:r>
              <a:endParaRPr dirty="0"/>
            </a:p>
          </p:txBody>
        </p:sp>
        <p:sp>
          <p:nvSpPr>
            <p:cNvPr id="668" name="Google Shape;668;g2d54f33f8c9_5_1017"/>
            <p:cNvSpPr txBox="1"/>
            <p:nvPr/>
          </p:nvSpPr>
          <p:spPr>
            <a:xfrm>
              <a:off x="0" y="1651609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293" dirty="0">
                  <a:solidFill>
                    <a:srgbClr val="FFFDFD"/>
                  </a:solidFill>
                </a:rPr>
                <a:t>Estandarización</a:t>
              </a: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669" name="Google Shape;669;g2d54f33f8c9_5_1017"/>
            <p:cNvSpPr txBox="1"/>
            <p:nvPr/>
          </p:nvSpPr>
          <p:spPr>
            <a:xfrm>
              <a:off x="0" y="2947387"/>
              <a:ext cx="7810500" cy="2466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Eliminar Espacios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Conversión a Minúsculas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Eliminación de Acentos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Unificación mediante Diccionario de Sinónimos</a:t>
              </a:r>
              <a:endParaRPr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" name="Picture 2" descr="Mercadolibre Logo - PNG y Vector">
            <a:extLst>
              <a:ext uri="{FF2B5EF4-FFF2-40B4-BE49-F238E27FC236}">
                <a16:creationId xmlns:a16="http://schemas.microsoft.com/office/drawing/2014/main" id="{A267045F-3729-43EF-8757-A33EC029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49D463-F945-4987-A78E-4EE37E4D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104" y="1731749"/>
            <a:ext cx="8115745" cy="48415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9E817AD-BFD7-45BF-808F-08214CAB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48" y="6873941"/>
            <a:ext cx="7850701" cy="31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8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d54f33f8c9_5_1017"/>
          <p:cNvGrpSpPr/>
          <p:nvPr/>
        </p:nvGrpSpPr>
        <p:grpSpPr>
          <a:xfrm>
            <a:off x="0" y="-253158"/>
            <a:ext cx="6665843" cy="10540225"/>
            <a:chOff x="0" y="-66675"/>
            <a:chExt cx="1818932" cy="2776008"/>
          </a:xfrm>
        </p:grpSpPr>
        <p:sp>
          <p:nvSpPr>
            <p:cNvPr id="664" name="Google Shape;664;g2d54f33f8c9_5_1017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519D"/>
            </a:solidFill>
            <a:ln>
              <a:noFill/>
            </a:ln>
          </p:spPr>
        </p:sp>
        <p:sp>
          <p:nvSpPr>
            <p:cNvPr id="665" name="Google Shape;665;g2d54f33f8c9_5_1017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solidFill>
              <a:srgbClr val="002F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g2d54f33f8c9_5_1017"/>
          <p:cNvGrpSpPr/>
          <p:nvPr/>
        </p:nvGrpSpPr>
        <p:grpSpPr>
          <a:xfrm>
            <a:off x="524238" y="3771897"/>
            <a:ext cx="5857875" cy="2921783"/>
            <a:chOff x="0" y="38100"/>
            <a:chExt cx="7810500" cy="3895711"/>
          </a:xfrm>
        </p:grpSpPr>
        <p:sp>
          <p:nvSpPr>
            <p:cNvPr id="667" name="Google Shape;667;g2d54f33f8c9_5_1017"/>
            <p:cNvSpPr txBox="1"/>
            <p:nvPr/>
          </p:nvSpPr>
          <p:spPr>
            <a:xfrm>
              <a:off x="0" y="38100"/>
              <a:ext cx="7810500" cy="173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GTIN</a:t>
              </a:r>
              <a:endParaRPr lang="en-US" dirty="0"/>
            </a:p>
          </p:txBody>
        </p:sp>
        <p:sp>
          <p:nvSpPr>
            <p:cNvPr id="668" name="Google Shape;668;g2d54f33f8c9_5_1017"/>
            <p:cNvSpPr txBox="1"/>
            <p:nvPr/>
          </p:nvSpPr>
          <p:spPr>
            <a:xfrm>
              <a:off x="0" y="1651609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293" dirty="0">
                  <a:solidFill>
                    <a:srgbClr val="FFFDFD"/>
                  </a:solidFill>
                </a:rPr>
                <a:t>Estandarización</a:t>
              </a: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669" name="Google Shape;669;g2d54f33f8c9_5_1017"/>
            <p:cNvSpPr txBox="1"/>
            <p:nvPr/>
          </p:nvSpPr>
          <p:spPr>
            <a:xfrm>
              <a:off x="0" y="2947387"/>
              <a:ext cx="7810500" cy="986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Remover caracteres irrelevantes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Dividir múltiplos</a:t>
              </a:r>
              <a:endParaRPr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" name="Picture 2" descr="Mercadolibre Logo - PNG y Vector">
            <a:extLst>
              <a:ext uri="{FF2B5EF4-FFF2-40B4-BE49-F238E27FC236}">
                <a16:creationId xmlns:a16="http://schemas.microsoft.com/office/drawing/2014/main" id="{A267045F-3729-43EF-8757-A33EC029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3CCF40-EA8A-479F-AAC9-E4737A104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04" y="1577009"/>
            <a:ext cx="7789749" cy="46470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DB4454-5F9D-42E4-AD00-B6692952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611" y="6483950"/>
            <a:ext cx="7680242" cy="31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d54f33f8c9_5_1017"/>
          <p:cNvGrpSpPr/>
          <p:nvPr/>
        </p:nvGrpSpPr>
        <p:grpSpPr>
          <a:xfrm>
            <a:off x="0" y="-253158"/>
            <a:ext cx="6665843" cy="10540225"/>
            <a:chOff x="0" y="-66675"/>
            <a:chExt cx="1818932" cy="2776008"/>
          </a:xfrm>
        </p:grpSpPr>
        <p:sp>
          <p:nvSpPr>
            <p:cNvPr id="664" name="Google Shape;664;g2d54f33f8c9_5_1017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519D"/>
            </a:solidFill>
            <a:ln>
              <a:noFill/>
            </a:ln>
          </p:spPr>
        </p:sp>
        <p:sp>
          <p:nvSpPr>
            <p:cNvPr id="665" name="Google Shape;665;g2d54f33f8c9_5_1017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solidFill>
              <a:srgbClr val="002F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g2d54f33f8c9_5_1017"/>
          <p:cNvGrpSpPr/>
          <p:nvPr/>
        </p:nvGrpSpPr>
        <p:grpSpPr>
          <a:xfrm>
            <a:off x="524238" y="3771897"/>
            <a:ext cx="5857875" cy="3661601"/>
            <a:chOff x="0" y="38100"/>
            <a:chExt cx="7810500" cy="4882135"/>
          </a:xfrm>
        </p:grpSpPr>
        <p:sp>
          <p:nvSpPr>
            <p:cNvPr id="667" name="Google Shape;667;g2d54f33f8c9_5_1017"/>
            <p:cNvSpPr txBox="1"/>
            <p:nvPr/>
          </p:nvSpPr>
          <p:spPr>
            <a:xfrm>
              <a:off x="0" y="38100"/>
              <a:ext cx="7810500" cy="173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40" b="0" i="0" u="none" strike="noStrike" cap="none" dirty="0" err="1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Títulos</a:t>
              </a:r>
              <a:endParaRPr dirty="0"/>
            </a:p>
          </p:txBody>
        </p:sp>
        <p:sp>
          <p:nvSpPr>
            <p:cNvPr id="668" name="Google Shape;668;g2d54f33f8c9_5_1017"/>
            <p:cNvSpPr txBox="1"/>
            <p:nvPr/>
          </p:nvSpPr>
          <p:spPr>
            <a:xfrm>
              <a:off x="0" y="1651609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293" dirty="0">
                  <a:solidFill>
                    <a:srgbClr val="FFFDFD"/>
                  </a:solidFill>
                </a:rPr>
                <a:t>Estandarización y </a:t>
              </a:r>
              <a:r>
                <a:rPr lang="en-US" sz="2293" dirty="0" err="1">
                  <a:solidFill>
                    <a:srgbClr val="FFFDFD"/>
                  </a:solidFill>
                </a:rPr>
                <a:t>lematización</a:t>
              </a: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669" name="Google Shape;669;g2d54f33f8c9_5_1017"/>
            <p:cNvSpPr txBox="1"/>
            <p:nvPr/>
          </p:nvSpPr>
          <p:spPr>
            <a:xfrm>
              <a:off x="0" y="2947387"/>
              <a:ext cx="7810500" cy="1972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Eliminar Espacios y caracteres especiales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Conversión a Minúsculas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Eliminación de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stopwords</a:t>
              </a:r>
              <a:endParaRPr lang="es-ES"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Lematización</a:t>
              </a:r>
              <a:endParaRPr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" name="Picture 2" descr="Mercadolibre Logo - PNG y Vector">
            <a:extLst>
              <a:ext uri="{FF2B5EF4-FFF2-40B4-BE49-F238E27FC236}">
                <a16:creationId xmlns:a16="http://schemas.microsoft.com/office/drawing/2014/main" id="{A267045F-3729-43EF-8757-A33EC029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DDCB7E-0F6B-42CD-B431-15149A97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466" y="1921565"/>
            <a:ext cx="7751592" cy="55119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324265-3E8E-45DA-8F6C-A5D311EE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466" y="8063888"/>
            <a:ext cx="7270680" cy="18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8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d54f33f8c9_5_1017"/>
          <p:cNvGrpSpPr/>
          <p:nvPr/>
        </p:nvGrpSpPr>
        <p:grpSpPr>
          <a:xfrm>
            <a:off x="0" y="-253158"/>
            <a:ext cx="6665843" cy="10540225"/>
            <a:chOff x="0" y="-66675"/>
            <a:chExt cx="1818932" cy="2776008"/>
          </a:xfrm>
        </p:grpSpPr>
        <p:sp>
          <p:nvSpPr>
            <p:cNvPr id="664" name="Google Shape;664;g2d54f33f8c9_5_1017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519D"/>
            </a:solidFill>
            <a:ln>
              <a:noFill/>
            </a:ln>
          </p:spPr>
        </p:sp>
        <p:sp>
          <p:nvSpPr>
            <p:cNvPr id="665" name="Google Shape;665;g2d54f33f8c9_5_1017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solidFill>
              <a:srgbClr val="002F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g2d54f33f8c9_5_1017"/>
          <p:cNvGrpSpPr/>
          <p:nvPr/>
        </p:nvGrpSpPr>
        <p:grpSpPr>
          <a:xfrm>
            <a:off x="524238" y="3771897"/>
            <a:ext cx="5857875" cy="3291692"/>
            <a:chOff x="0" y="38100"/>
            <a:chExt cx="7810500" cy="4388923"/>
          </a:xfrm>
        </p:grpSpPr>
        <p:sp>
          <p:nvSpPr>
            <p:cNvPr id="667" name="Google Shape;667;g2d54f33f8c9_5_1017"/>
            <p:cNvSpPr txBox="1"/>
            <p:nvPr/>
          </p:nvSpPr>
          <p:spPr>
            <a:xfrm>
              <a:off x="0" y="38100"/>
              <a:ext cx="7810500" cy="173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40" b="0" i="0" u="none" strike="noStrike" cap="none" dirty="0" err="1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Precios</a:t>
              </a:r>
              <a:endParaRPr dirty="0"/>
            </a:p>
          </p:txBody>
        </p:sp>
        <p:sp>
          <p:nvSpPr>
            <p:cNvPr id="668" name="Google Shape;668;g2d54f33f8c9_5_1017"/>
            <p:cNvSpPr txBox="1"/>
            <p:nvPr/>
          </p:nvSpPr>
          <p:spPr>
            <a:xfrm>
              <a:off x="0" y="1651609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293" dirty="0">
                  <a:solidFill>
                    <a:srgbClr val="FFFDFD"/>
                  </a:solidFill>
                </a:rPr>
                <a:t>Estandarización</a:t>
              </a: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669" name="Google Shape;669;g2d54f33f8c9_5_1017"/>
            <p:cNvSpPr txBox="1"/>
            <p:nvPr/>
          </p:nvSpPr>
          <p:spPr>
            <a:xfrm>
              <a:off x="0" y="2947387"/>
              <a:ext cx="7810500" cy="1479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Eliminación símbolos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Eliminación de separadores de miles</a:t>
              </a:r>
            </a:p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Normalización y conversión a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float</a:t>
              </a:r>
              <a:endParaRPr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" name="Picture 2" descr="Mercadolibre Logo - PNG y Vector">
            <a:extLst>
              <a:ext uri="{FF2B5EF4-FFF2-40B4-BE49-F238E27FC236}">
                <a16:creationId xmlns:a16="http://schemas.microsoft.com/office/drawing/2014/main" id="{A267045F-3729-43EF-8757-A33EC029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48A23D-A8FF-443C-9A7C-E05F3CE2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13" y="1673909"/>
            <a:ext cx="7633369" cy="50547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51BB4-3E0A-4F87-A7F6-53A4B3AD8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33"/>
          <a:stretch/>
        </p:blipFill>
        <p:spPr>
          <a:xfrm>
            <a:off x="9144000" y="7215523"/>
            <a:ext cx="6103640" cy="257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59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d54f33f8c9_5_1017"/>
          <p:cNvGrpSpPr/>
          <p:nvPr/>
        </p:nvGrpSpPr>
        <p:grpSpPr>
          <a:xfrm>
            <a:off x="0" y="-253158"/>
            <a:ext cx="6665843" cy="10540225"/>
            <a:chOff x="0" y="-66675"/>
            <a:chExt cx="1818932" cy="2776008"/>
          </a:xfrm>
        </p:grpSpPr>
        <p:sp>
          <p:nvSpPr>
            <p:cNvPr id="664" name="Google Shape;664;g2d54f33f8c9_5_1017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519D"/>
            </a:solidFill>
            <a:ln>
              <a:noFill/>
            </a:ln>
          </p:spPr>
        </p:sp>
        <p:sp>
          <p:nvSpPr>
            <p:cNvPr id="665" name="Google Shape;665;g2d54f33f8c9_5_1017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solidFill>
              <a:srgbClr val="002F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g2d54f33f8c9_5_1017"/>
          <p:cNvGrpSpPr/>
          <p:nvPr/>
        </p:nvGrpSpPr>
        <p:grpSpPr>
          <a:xfrm>
            <a:off x="524238" y="3771897"/>
            <a:ext cx="5857875" cy="2744976"/>
            <a:chOff x="0" y="38100"/>
            <a:chExt cx="7810500" cy="3659968"/>
          </a:xfrm>
        </p:grpSpPr>
        <p:sp>
          <p:nvSpPr>
            <p:cNvPr id="667" name="Google Shape;667;g2d54f33f8c9_5_1017"/>
            <p:cNvSpPr txBox="1"/>
            <p:nvPr/>
          </p:nvSpPr>
          <p:spPr>
            <a:xfrm>
              <a:off x="0" y="38100"/>
              <a:ext cx="7810500" cy="173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Thumbnail</a:t>
              </a:r>
              <a:endParaRPr dirty="0"/>
            </a:p>
          </p:txBody>
        </p:sp>
        <p:sp>
          <p:nvSpPr>
            <p:cNvPr id="668" name="Google Shape;668;g2d54f33f8c9_5_1017"/>
            <p:cNvSpPr txBox="1"/>
            <p:nvPr/>
          </p:nvSpPr>
          <p:spPr>
            <a:xfrm>
              <a:off x="0" y="1651609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669" name="Google Shape;669;g2d54f33f8c9_5_1017"/>
            <p:cNvSpPr txBox="1"/>
            <p:nvPr/>
          </p:nvSpPr>
          <p:spPr>
            <a:xfrm>
              <a:off x="0" y="2947387"/>
              <a:ext cx="7810500" cy="49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AutoNum type="arabicPeriod"/>
              </a:pPr>
              <a:r>
                <a:rPr lang="es-CO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Agrupación mismas imágenes</a:t>
              </a:r>
              <a:endParaRPr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" name="Picture 2" descr="Mercadolibre Logo - PNG y Vector">
            <a:extLst>
              <a:ext uri="{FF2B5EF4-FFF2-40B4-BE49-F238E27FC236}">
                <a16:creationId xmlns:a16="http://schemas.microsoft.com/office/drawing/2014/main" id="{A267045F-3729-43EF-8757-A33EC029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60F4F8-3FFB-4DAF-81F3-1CDD0AB62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92" y="3308715"/>
            <a:ext cx="10487028" cy="42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1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g2d54f33f8c9_5_214"/>
          <p:cNvCxnSpPr/>
          <p:nvPr/>
        </p:nvCxnSpPr>
        <p:spPr>
          <a:xfrm>
            <a:off x="4940584" y="646540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303" name="Google Shape;303;g2d54f33f8c9_5_214"/>
          <p:cNvCxnSpPr/>
          <p:nvPr/>
        </p:nvCxnSpPr>
        <p:spPr>
          <a:xfrm>
            <a:off x="0" y="328538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304" name="Google Shape;304;g2d54f33f8c9_5_214"/>
          <p:cNvSpPr txBox="1"/>
          <p:nvPr/>
        </p:nvSpPr>
        <p:spPr>
          <a:xfrm>
            <a:off x="2654663" y="4223822"/>
            <a:ext cx="12318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Oswald"/>
                <a:ea typeface="Oswald"/>
                <a:cs typeface="Oswald"/>
                <a:sym typeface="Oswald"/>
              </a:rPr>
              <a:t>RESULTADOS</a:t>
            </a:r>
            <a:endParaRPr/>
          </a:p>
        </p:txBody>
      </p:sp>
      <p:sp>
        <p:nvSpPr>
          <p:cNvPr id="305" name="Google Shape;305;g2d54f33f8c9_5_214"/>
          <p:cNvSpPr txBox="1"/>
          <p:nvPr/>
        </p:nvSpPr>
        <p:spPr>
          <a:xfrm>
            <a:off x="2654663" y="5487651"/>
            <a:ext cx="12823876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latin typeface="Montserrat"/>
                <a:ea typeface="Montserrat"/>
                <a:cs typeface="Montserrat"/>
                <a:sym typeface="Montserrat"/>
              </a:rPr>
              <a:t>Implementación de técnicas de NLP y </a:t>
            </a:r>
            <a:r>
              <a:rPr lang="es-ES" sz="4000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lang="es-ES"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2d54f33f8c9_5_214"/>
          <p:cNvSpPr txBox="1"/>
          <p:nvPr/>
        </p:nvSpPr>
        <p:spPr>
          <a:xfrm>
            <a:off x="442957" y="3854852"/>
            <a:ext cx="1728600" cy="24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cxnSp>
        <p:nvCxnSpPr>
          <p:cNvPr id="307" name="Google Shape;307;g2d54f33f8c9_5_214"/>
          <p:cNvCxnSpPr/>
          <p:nvPr/>
        </p:nvCxnSpPr>
        <p:spPr>
          <a:xfrm>
            <a:off x="1952130" y="5124450"/>
            <a:ext cx="439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DE85F04A-DEA3-411D-8832-3F4251A5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7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g2d54f33f8c9_5_605"/>
          <p:cNvGrpSpPr/>
          <p:nvPr/>
        </p:nvGrpSpPr>
        <p:grpSpPr>
          <a:xfrm>
            <a:off x="0" y="-253158"/>
            <a:ext cx="6906303" cy="10540225"/>
            <a:chOff x="0" y="-66675"/>
            <a:chExt cx="1818932" cy="2776008"/>
          </a:xfrm>
          <a:solidFill>
            <a:srgbClr val="002F6E"/>
          </a:solidFill>
        </p:grpSpPr>
        <p:sp>
          <p:nvSpPr>
            <p:cNvPr id="476" name="Google Shape;476;g2d54f33f8c9_5_605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7" name="Google Shape;477;g2d54f33f8c9_5_605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8" name="Google Shape;478;g2d54f33f8c9_5_605"/>
          <p:cNvCxnSpPr/>
          <p:nvPr/>
        </p:nvCxnSpPr>
        <p:spPr>
          <a:xfrm rot="-5398396">
            <a:off x="2758540" y="5138735"/>
            <a:ext cx="102870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g2d54f33f8c9_5_605"/>
          <p:cNvSpPr txBox="1"/>
          <p:nvPr/>
        </p:nvSpPr>
        <p:spPr>
          <a:xfrm>
            <a:off x="8527902" y="2157909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 err="1"/>
              <a:t>intfloat</a:t>
            </a:r>
            <a:r>
              <a:rPr lang="en-US" sz="2791" dirty="0"/>
              <a:t>/multilingual-e5-large-instruct</a:t>
            </a:r>
            <a:endParaRPr lang="en-US" dirty="0"/>
          </a:p>
        </p:txBody>
      </p:sp>
      <p:sp>
        <p:nvSpPr>
          <p:cNvPr id="488" name="Google Shape;488;g2d54f33f8c9_5_605"/>
          <p:cNvSpPr txBox="1"/>
          <p:nvPr/>
        </p:nvSpPr>
        <p:spPr>
          <a:xfrm>
            <a:off x="8527902" y="2908056"/>
            <a:ext cx="59154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pt-BR" sz="2233" dirty="0">
                <a:latin typeface="Montserrat"/>
                <a:ea typeface="Montserrat"/>
                <a:cs typeface="Montserrat"/>
                <a:sym typeface="Montserrat"/>
              </a:rPr>
              <a:t> Score para k=662: 0.1696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>
                <a:latin typeface="Montserrat"/>
                <a:ea typeface="Montserrat"/>
                <a:cs typeface="Montserrat"/>
                <a:sym typeface="Montserrat"/>
              </a:rPr>
              <a:t>Inercia para k=662: 7.7326</a:t>
            </a:r>
          </a:p>
        </p:txBody>
      </p:sp>
      <p:sp>
        <p:nvSpPr>
          <p:cNvPr id="492" name="Google Shape;492;g2d54f33f8c9_5_605"/>
          <p:cNvSpPr txBox="1"/>
          <p:nvPr/>
        </p:nvSpPr>
        <p:spPr>
          <a:xfrm>
            <a:off x="8527902" y="4461369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Open AI "text-embedding-3-large"</a:t>
            </a:r>
            <a:endParaRPr lang="es-ES" dirty="0"/>
          </a:p>
        </p:txBody>
      </p:sp>
      <p:sp>
        <p:nvSpPr>
          <p:cNvPr id="493" name="Google Shape;493;g2d54f33f8c9_5_605"/>
          <p:cNvSpPr txBox="1"/>
          <p:nvPr/>
        </p:nvSpPr>
        <p:spPr>
          <a:xfrm>
            <a:off x="8527902" y="5170164"/>
            <a:ext cx="59154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pt-BR" sz="2233" dirty="0">
                <a:latin typeface="Montserrat"/>
                <a:ea typeface="Montserrat"/>
                <a:cs typeface="Montserrat"/>
                <a:sym typeface="Montserrat"/>
              </a:rPr>
              <a:t> Score para k=502: </a:t>
            </a:r>
            <a:r>
              <a:rPr lang="pt-BR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0.1887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>
                <a:latin typeface="Montserrat"/>
                <a:ea typeface="Montserrat"/>
                <a:cs typeface="Montserrat"/>
                <a:sym typeface="Montserrat"/>
              </a:rPr>
              <a:t>Inercia para k=502: 88.9096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95" name="Google Shape;495;g2d54f33f8c9_5_605"/>
          <p:cNvSpPr/>
          <p:nvPr/>
        </p:nvSpPr>
        <p:spPr>
          <a:xfrm>
            <a:off x="7516218" y="6816778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d54f33f8c9_5_605"/>
          <p:cNvSpPr txBox="1"/>
          <p:nvPr/>
        </p:nvSpPr>
        <p:spPr>
          <a:xfrm>
            <a:off x="8527902" y="6641243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 err="1"/>
              <a:t>hiiamsid</a:t>
            </a:r>
            <a:r>
              <a:rPr lang="en-US" sz="2791" dirty="0"/>
              <a:t>/</a:t>
            </a:r>
            <a:r>
              <a:rPr lang="en-US" sz="2791" dirty="0" err="1"/>
              <a:t>sentence_similarity_spanish_es</a:t>
            </a:r>
            <a:endParaRPr lang="es-ES" dirty="0"/>
          </a:p>
        </p:txBody>
      </p:sp>
      <p:sp>
        <p:nvSpPr>
          <p:cNvPr id="498" name="Google Shape;498;g2d54f33f8c9_5_605"/>
          <p:cNvSpPr txBox="1"/>
          <p:nvPr/>
        </p:nvSpPr>
        <p:spPr>
          <a:xfrm>
            <a:off x="8527902" y="7384688"/>
            <a:ext cx="59154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pt-BR" sz="2233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Score para k=702: 0.1624</a:t>
            </a:r>
          </a:p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Inercia para k=702: 9509.6543</a:t>
            </a:r>
          </a:p>
        </p:txBody>
      </p:sp>
      <p:grpSp>
        <p:nvGrpSpPr>
          <p:cNvPr id="502" name="Google Shape;502;g2d54f33f8c9_5_605"/>
          <p:cNvGrpSpPr/>
          <p:nvPr/>
        </p:nvGrpSpPr>
        <p:grpSpPr>
          <a:xfrm>
            <a:off x="483122" y="389687"/>
            <a:ext cx="5898905" cy="8330949"/>
            <a:chOff x="-54822" y="-4471514"/>
            <a:chExt cx="7865207" cy="11107932"/>
          </a:xfrm>
        </p:grpSpPr>
        <p:sp>
          <p:nvSpPr>
            <p:cNvPr id="503" name="Google Shape;503;g2d54f33f8c9_5_605"/>
            <p:cNvSpPr txBox="1"/>
            <p:nvPr/>
          </p:nvSpPr>
          <p:spPr>
            <a:xfrm>
              <a:off x="-115" y="-4471514"/>
              <a:ext cx="7810500" cy="7258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Elección de modelo de </a:t>
              </a:r>
              <a:r>
                <a:rPr lang="es-ES" sz="7340" b="0" i="0" u="none" strike="noStrike" cap="none" dirty="0" err="1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embeddings</a:t>
              </a:r>
              <a:r>
                <a:rPr lang="es-E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 de texto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04" name="Google Shape;504;g2d54f33f8c9_5_605"/>
            <p:cNvSpPr txBox="1"/>
            <p:nvPr/>
          </p:nvSpPr>
          <p:spPr>
            <a:xfrm>
              <a:off x="-48501" y="2821266"/>
              <a:ext cx="7050600" cy="2046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CO" sz="2293" dirty="0">
                  <a:solidFill>
                    <a:srgbClr val="FFFDFD"/>
                  </a:solidFill>
                </a:rPr>
                <a:t>Comparación con K-</a:t>
              </a:r>
              <a:r>
                <a:rPr lang="es-CO" sz="2293" dirty="0" err="1">
                  <a:solidFill>
                    <a:srgbClr val="FFFDFD"/>
                  </a:solidFill>
                </a:rPr>
                <a:t>means</a:t>
              </a:r>
              <a:endParaRPr sz="2293" dirty="0">
                <a:solidFill>
                  <a:srgbClr val="FFFDFD"/>
                </a:solidFill>
              </a:endParaRPr>
            </a:p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505" name="Google Shape;505;g2d54f33f8c9_5_605"/>
            <p:cNvSpPr txBox="1"/>
            <p:nvPr/>
          </p:nvSpPr>
          <p:spPr>
            <a:xfrm>
              <a:off x="-54822" y="4170358"/>
              <a:ext cx="7810500" cy="2466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Silhouette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Score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Evalúa la separación y cohesión de los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clusters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>
                <a:lnSpc>
                  <a:spcPct val="130953"/>
                </a:lnSpc>
              </a:pP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Inercia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Mide la compacidad de los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clusters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Se utiliza en el método del codo.</a:t>
              </a:r>
            </a:p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" name="Picture 2" descr="Mercadolibre Logo - PNG y Vector">
            <a:extLst>
              <a:ext uri="{FF2B5EF4-FFF2-40B4-BE49-F238E27FC236}">
                <a16:creationId xmlns:a16="http://schemas.microsoft.com/office/drawing/2014/main" id="{C139C935-A680-4F50-91BB-4BDEE064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495;g2d54f33f8c9_5_605">
            <a:extLst>
              <a:ext uri="{FF2B5EF4-FFF2-40B4-BE49-F238E27FC236}">
                <a16:creationId xmlns:a16="http://schemas.microsoft.com/office/drawing/2014/main" id="{A95FB317-EAF0-4BF5-B658-401492E13D31}"/>
              </a:ext>
            </a:extLst>
          </p:cNvPr>
          <p:cNvSpPr/>
          <p:nvPr/>
        </p:nvSpPr>
        <p:spPr>
          <a:xfrm>
            <a:off x="7516218" y="4655297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5;g2d54f33f8c9_5_605">
            <a:extLst>
              <a:ext uri="{FF2B5EF4-FFF2-40B4-BE49-F238E27FC236}">
                <a16:creationId xmlns:a16="http://schemas.microsoft.com/office/drawing/2014/main" id="{91506E38-8AF8-4926-98B2-D206AF44F169}"/>
              </a:ext>
            </a:extLst>
          </p:cNvPr>
          <p:cNvSpPr/>
          <p:nvPr/>
        </p:nvSpPr>
        <p:spPr>
          <a:xfrm>
            <a:off x="7516218" y="2493816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2"/>
          <p:cNvCxnSpPr>
            <a:cxnSpLocks/>
          </p:cNvCxnSpPr>
          <p:nvPr/>
        </p:nvCxnSpPr>
        <p:spPr>
          <a:xfrm flipH="1" flipV="1">
            <a:off x="6471625" y="-4762"/>
            <a:ext cx="2" cy="92450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6334823" y="2164509"/>
            <a:ext cx="264078" cy="264078"/>
            <a:chOff x="0" y="0"/>
            <a:chExt cx="812800" cy="812800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2"/>
          <p:cNvSpPr txBox="1"/>
          <p:nvPr/>
        </p:nvSpPr>
        <p:spPr>
          <a:xfrm>
            <a:off x="1028700" y="2202609"/>
            <a:ext cx="519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ÍNDICE </a:t>
            </a:r>
            <a:endParaRPr dirty="0"/>
          </a:p>
        </p:txBody>
      </p:sp>
      <p:sp>
        <p:nvSpPr>
          <p:cNvPr id="114" name="Google Shape;114;p2"/>
          <p:cNvSpPr txBox="1"/>
          <p:nvPr/>
        </p:nvSpPr>
        <p:spPr>
          <a:xfrm>
            <a:off x="6817768" y="1829039"/>
            <a:ext cx="7929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/>
              <a:t>INTRODUCCIÓN</a:t>
            </a:r>
            <a:endParaRPr dirty="0"/>
          </a:p>
        </p:txBody>
      </p:sp>
      <p:sp>
        <p:nvSpPr>
          <p:cNvPr id="115" name="Google Shape;115;p2"/>
          <p:cNvSpPr txBox="1"/>
          <p:nvPr/>
        </p:nvSpPr>
        <p:spPr>
          <a:xfrm>
            <a:off x="7339369" y="2429483"/>
            <a:ext cx="741444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latin typeface="Montserrat"/>
                <a:ea typeface="Montserrat"/>
                <a:cs typeface="Montserrat"/>
                <a:sym typeface="Montserrat"/>
              </a:rPr>
              <a:t>Descripción del problema de negocio seleccionado</a:t>
            </a:r>
          </a:p>
        </p:txBody>
      </p:sp>
      <p:sp>
        <p:nvSpPr>
          <p:cNvPr id="116" name="Google Shape;116;p2"/>
          <p:cNvSpPr txBox="1"/>
          <p:nvPr/>
        </p:nvSpPr>
        <p:spPr>
          <a:xfrm>
            <a:off x="6824213" y="3380774"/>
            <a:ext cx="7929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99">
                <a:solidFill>
                  <a:schemeClr val="dk1"/>
                </a:solidFill>
              </a:rPr>
              <a:t>METODOLOGÍA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7339370" y="3958860"/>
            <a:ext cx="5199300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Enfoque</a:t>
            </a: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</a:t>
            </a: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utilizadas</a:t>
            </a:r>
            <a:endParaRPr lang="en-US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824213" y="4663714"/>
            <a:ext cx="7929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/>
              <a:t>RESULTADOS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7339377" y="5241800"/>
            <a:ext cx="7244100" cy="12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Exploratorio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Hipótesis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formuladas</a:t>
            </a:r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latin typeface="Montserrat"/>
                <a:ea typeface="Montserrat"/>
                <a:cs typeface="Montserrat"/>
                <a:sym typeface="Montserrat"/>
              </a:rPr>
              <a:t>Implementación de técnicas de NLP y </a:t>
            </a:r>
            <a:r>
              <a:rPr lang="es-ES" sz="2000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lang="es-ES" sz="2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Evaluación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de la </a:t>
            </a:r>
            <a:r>
              <a:rPr lang="en-US" sz="2000" dirty="0" err="1"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824213" y="7150791"/>
            <a:ext cx="7929600" cy="289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/>
              <a:t>CONCLUSIONES</a:t>
            </a:r>
          </a:p>
          <a:p>
            <a:pPr>
              <a:lnSpc>
                <a:spcPct val="131000"/>
              </a:lnSpc>
            </a:pPr>
            <a:r>
              <a:rPr lang="en-US" sz="2499" dirty="0">
                <a:latin typeface="Montserrat"/>
              </a:rPr>
              <a:t>      </a:t>
            </a:r>
            <a:r>
              <a:rPr lang="es-ES" sz="2000" dirty="0">
                <a:latin typeface="Montserrat"/>
              </a:rPr>
              <a:t>Impacto en la experiencia del usuario</a:t>
            </a:r>
          </a:p>
          <a:p>
            <a:pPr>
              <a:lnSpc>
                <a:spcPct val="131000"/>
              </a:lnSpc>
            </a:pPr>
            <a:r>
              <a:rPr lang="es-ES" sz="2000" dirty="0">
                <a:latin typeface="Montserrat"/>
              </a:rPr>
              <a:t>        Propuestas para futuras mejoras</a:t>
            </a:r>
          </a:p>
          <a:p>
            <a:pPr>
              <a:lnSpc>
                <a:spcPct val="131000"/>
              </a:lnSpc>
            </a:pPr>
            <a:endParaRPr lang="es-ES" sz="2000" dirty="0">
              <a:latin typeface="Montserrat"/>
            </a:endParaRPr>
          </a:p>
          <a:p>
            <a:pPr>
              <a:lnSpc>
                <a:spcPct val="131000"/>
              </a:lnSpc>
            </a:pPr>
            <a:endParaRPr lang="en-US" sz="2000" dirty="0">
              <a:latin typeface="Montserrat"/>
            </a:endParaRPr>
          </a:p>
          <a:p>
            <a:pPr marL="0" marR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grpSp>
        <p:nvGrpSpPr>
          <p:cNvPr id="122" name="Google Shape;122;p2"/>
          <p:cNvGrpSpPr/>
          <p:nvPr/>
        </p:nvGrpSpPr>
        <p:grpSpPr>
          <a:xfrm>
            <a:off x="6334823" y="3447449"/>
            <a:ext cx="264078" cy="264078"/>
            <a:chOff x="0" y="0"/>
            <a:chExt cx="812800" cy="812800"/>
          </a:xfrm>
        </p:grpSpPr>
        <p:sp>
          <p:nvSpPr>
            <p:cNvPr id="123" name="Google Shape;123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6344348" y="4730389"/>
            <a:ext cx="264078" cy="264078"/>
            <a:chOff x="0" y="0"/>
            <a:chExt cx="812800" cy="812800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6344348" y="7211066"/>
            <a:ext cx="264079" cy="264079"/>
            <a:chOff x="0" y="0"/>
            <a:chExt cx="812800" cy="812800"/>
          </a:xfrm>
        </p:grpSpPr>
        <p:sp>
          <p:nvSpPr>
            <p:cNvPr id="129" name="Google Shape;129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" name="Picture 2" descr="Mercadolibre Logo - PNG y Vector">
            <a:extLst>
              <a:ext uri="{FF2B5EF4-FFF2-40B4-BE49-F238E27FC236}">
                <a16:creationId xmlns:a16="http://schemas.microsoft.com/office/drawing/2014/main" id="{13074662-FBE5-44D4-B160-E1C1CE9E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54f33f8c9_5_377"/>
          <p:cNvSpPr txBox="1"/>
          <p:nvPr/>
        </p:nvSpPr>
        <p:spPr>
          <a:xfrm>
            <a:off x="14644600" y="2148000"/>
            <a:ext cx="3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7" name="Picture 2" descr="Mercadolibre Logo - PNG y Vector">
            <a:extLst>
              <a:ext uri="{FF2B5EF4-FFF2-40B4-BE49-F238E27FC236}">
                <a16:creationId xmlns:a16="http://schemas.microsoft.com/office/drawing/2014/main" id="{BEDB2D83-6486-4DC3-AC80-2870B0FB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394" y="114127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49ADD2E-0808-4DEC-ADD2-15CE3881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545" y="276075"/>
            <a:ext cx="9420225" cy="4667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76CF20-80A8-4FBF-B4D4-EB3ED240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545" y="5304865"/>
            <a:ext cx="942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8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g2d54f33f8c9_5_605"/>
          <p:cNvGrpSpPr/>
          <p:nvPr/>
        </p:nvGrpSpPr>
        <p:grpSpPr>
          <a:xfrm>
            <a:off x="0" y="-253158"/>
            <a:ext cx="6906303" cy="10540225"/>
            <a:chOff x="0" y="-66675"/>
            <a:chExt cx="1818932" cy="2776008"/>
          </a:xfrm>
          <a:solidFill>
            <a:srgbClr val="002F6E"/>
          </a:solidFill>
        </p:grpSpPr>
        <p:sp>
          <p:nvSpPr>
            <p:cNvPr id="476" name="Google Shape;476;g2d54f33f8c9_5_605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7" name="Google Shape;477;g2d54f33f8c9_5_605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8" name="Google Shape;478;g2d54f33f8c9_5_605"/>
          <p:cNvCxnSpPr/>
          <p:nvPr/>
        </p:nvCxnSpPr>
        <p:spPr>
          <a:xfrm rot="-5398396">
            <a:off x="2758540" y="5138735"/>
            <a:ext cx="102870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g2d54f33f8c9_5_605"/>
          <p:cNvSpPr txBox="1"/>
          <p:nvPr/>
        </p:nvSpPr>
        <p:spPr>
          <a:xfrm>
            <a:off x="8527902" y="2157909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DBSCAN</a:t>
            </a:r>
            <a:endParaRPr lang="en-US" dirty="0"/>
          </a:p>
        </p:txBody>
      </p:sp>
      <p:sp>
        <p:nvSpPr>
          <p:cNvPr id="488" name="Google Shape;488;g2d54f33f8c9_5_605"/>
          <p:cNvSpPr txBox="1"/>
          <p:nvPr/>
        </p:nvSpPr>
        <p:spPr>
          <a:xfrm>
            <a:off x="8527902" y="2908056"/>
            <a:ext cx="5915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0.5451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0.5978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Porcentaje de ruido detectado: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69.30%</a:t>
            </a:r>
            <a:endParaRPr lang="pt-BR" sz="2233" b="1" dirty="0">
              <a:solidFill>
                <a:srgbClr val="002F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2d54f33f8c9_5_605"/>
          <p:cNvSpPr txBox="1"/>
          <p:nvPr/>
        </p:nvSpPr>
        <p:spPr>
          <a:xfrm>
            <a:off x="8527902" y="4461369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K-</a:t>
            </a:r>
            <a:r>
              <a:rPr lang="es-ES" sz="2791" dirty="0" err="1"/>
              <a:t>means</a:t>
            </a:r>
            <a:endParaRPr lang="es-ES" dirty="0"/>
          </a:p>
        </p:txBody>
      </p:sp>
      <p:sp>
        <p:nvSpPr>
          <p:cNvPr id="493" name="Google Shape;493;g2d54f33f8c9_5_605"/>
          <p:cNvSpPr txBox="1"/>
          <p:nvPr/>
        </p:nvSpPr>
        <p:spPr>
          <a:xfrm>
            <a:off x="8527902" y="5170164"/>
            <a:ext cx="59154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pt-BR" sz="2233" dirty="0">
                <a:latin typeface="Montserrat"/>
                <a:ea typeface="Montserrat"/>
                <a:cs typeface="Montserrat"/>
                <a:sym typeface="Montserrat"/>
              </a:rPr>
              <a:t> Score para k=502: </a:t>
            </a:r>
            <a:r>
              <a:rPr lang="pt-BR" sz="2233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0.1867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0,8329</a:t>
            </a:r>
          </a:p>
        </p:txBody>
      </p:sp>
      <p:sp>
        <p:nvSpPr>
          <p:cNvPr id="495" name="Google Shape;495;g2d54f33f8c9_5_605"/>
          <p:cNvSpPr/>
          <p:nvPr/>
        </p:nvSpPr>
        <p:spPr>
          <a:xfrm>
            <a:off x="7516218" y="6816778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d54f33f8c9_5_605"/>
          <p:cNvSpPr txBox="1"/>
          <p:nvPr/>
        </p:nvSpPr>
        <p:spPr>
          <a:xfrm>
            <a:off x="8527902" y="6641243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HDBSCAN</a:t>
            </a:r>
            <a:endParaRPr lang="es-ES" dirty="0"/>
          </a:p>
        </p:txBody>
      </p:sp>
      <p:sp>
        <p:nvSpPr>
          <p:cNvPr id="498" name="Google Shape;498;g2d54f33f8c9_5_605"/>
          <p:cNvSpPr txBox="1"/>
          <p:nvPr/>
        </p:nvSpPr>
        <p:spPr>
          <a:xfrm>
            <a:off x="8527902" y="7384688"/>
            <a:ext cx="5915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</a:t>
            </a:r>
            <a:r>
              <a:rPr lang="es-ES" sz="2233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0.3074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1,1264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Porcentaje de ruido detectado: </a:t>
            </a:r>
            <a:r>
              <a:rPr lang="es-ES" sz="2233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57,70%</a:t>
            </a:r>
            <a:endParaRPr lang="pt-BR" sz="2233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2" name="Google Shape;502;g2d54f33f8c9_5_605"/>
          <p:cNvGrpSpPr/>
          <p:nvPr/>
        </p:nvGrpSpPr>
        <p:grpSpPr>
          <a:xfrm>
            <a:off x="487863" y="389687"/>
            <a:ext cx="5894164" cy="9109714"/>
            <a:chOff x="-48501" y="-4471514"/>
            <a:chExt cx="7858886" cy="12146285"/>
          </a:xfrm>
        </p:grpSpPr>
        <p:sp>
          <p:nvSpPr>
            <p:cNvPr id="503" name="Google Shape;503;g2d54f33f8c9_5_605"/>
            <p:cNvSpPr txBox="1"/>
            <p:nvPr/>
          </p:nvSpPr>
          <p:spPr>
            <a:xfrm>
              <a:off x="-116" y="-4471514"/>
              <a:ext cx="7810501" cy="7258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Elección de modelo de </a:t>
              </a:r>
              <a:r>
                <a:rPr lang="es-ES" sz="7340" b="0" i="0" u="none" strike="noStrike" cap="none" dirty="0" err="1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clustering</a:t>
              </a:r>
              <a:r>
                <a:rPr lang="es-E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 primario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04" name="Google Shape;504;g2d54f33f8c9_5_605"/>
            <p:cNvSpPr txBox="1"/>
            <p:nvPr/>
          </p:nvSpPr>
          <p:spPr>
            <a:xfrm>
              <a:off x="-48501" y="2821266"/>
              <a:ext cx="7050600" cy="1364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CO" sz="2293" dirty="0">
                  <a:solidFill>
                    <a:srgbClr val="FFFDFD"/>
                  </a:solidFill>
                </a:rPr>
                <a:t>Métricas a tener en cuenta:</a:t>
              </a:r>
              <a:endParaRPr sz="2293" dirty="0">
                <a:solidFill>
                  <a:srgbClr val="FFFDFD"/>
                </a:solidFill>
              </a:endParaRPr>
            </a:p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93" dirty="0">
                <a:solidFill>
                  <a:srgbClr val="FFFDFD"/>
                </a:solidFill>
              </a:endParaRPr>
            </a:p>
          </p:txBody>
        </p:sp>
        <p:sp>
          <p:nvSpPr>
            <p:cNvPr id="505" name="Google Shape;505;g2d54f33f8c9_5_605"/>
            <p:cNvSpPr txBox="1"/>
            <p:nvPr/>
          </p:nvSpPr>
          <p:spPr>
            <a:xfrm>
              <a:off x="-117" y="3729075"/>
              <a:ext cx="7810501" cy="3945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Silhouette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Score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Evalúa la separación y cohesión de los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clusters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</a:t>
              </a:r>
            </a:p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Davies-</a:t>
              </a: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Bouldin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Score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Mide la compacidad y separación de los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clusters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</a:t>
              </a:r>
            </a:p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Noise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Ratio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Representa la proporción de puntos que no se asignan a ningún </a:t>
              </a:r>
              <a:r>
                <a:rPr lang="es-ES" sz="1835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</a:t>
              </a:r>
              <a:r>
                <a:rPr lang="es-ES" sz="1835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(ruido) en relación al total de datos.</a:t>
              </a:r>
            </a:p>
            <a:p>
              <a:pPr marL="0" marR="0" lvl="0" indent="0" algn="l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" name="Picture 2" descr="Mercadolibre Logo - PNG y Vector">
            <a:extLst>
              <a:ext uri="{FF2B5EF4-FFF2-40B4-BE49-F238E27FC236}">
                <a16:creationId xmlns:a16="http://schemas.microsoft.com/office/drawing/2014/main" id="{C139C935-A680-4F50-91BB-4BDEE064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495;g2d54f33f8c9_5_605">
            <a:extLst>
              <a:ext uri="{FF2B5EF4-FFF2-40B4-BE49-F238E27FC236}">
                <a16:creationId xmlns:a16="http://schemas.microsoft.com/office/drawing/2014/main" id="{A95FB317-EAF0-4BF5-B658-401492E13D31}"/>
              </a:ext>
            </a:extLst>
          </p:cNvPr>
          <p:cNvSpPr/>
          <p:nvPr/>
        </p:nvSpPr>
        <p:spPr>
          <a:xfrm>
            <a:off x="7516218" y="4655297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5;g2d54f33f8c9_5_605">
            <a:extLst>
              <a:ext uri="{FF2B5EF4-FFF2-40B4-BE49-F238E27FC236}">
                <a16:creationId xmlns:a16="http://schemas.microsoft.com/office/drawing/2014/main" id="{91506E38-8AF8-4926-98B2-D206AF44F169}"/>
              </a:ext>
            </a:extLst>
          </p:cNvPr>
          <p:cNvSpPr/>
          <p:nvPr/>
        </p:nvSpPr>
        <p:spPr>
          <a:xfrm>
            <a:off x="7516218" y="2493816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5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11A29F61-1A7C-46D5-8452-A0A806C1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13648"/>
              </p:ext>
            </p:extLst>
          </p:nvPr>
        </p:nvGraphicFramePr>
        <p:xfrm>
          <a:off x="813547" y="2495501"/>
          <a:ext cx="16660905" cy="7036908"/>
        </p:xfrm>
        <a:graphic>
          <a:graphicData uri="http://schemas.openxmlformats.org/drawingml/2006/table">
            <a:tbl>
              <a:tblPr firstRow="1" bandRow="1">
                <a:tableStyleId>{9D8484B3-5E8F-47F9-A4E4-BD95AA68AD35}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03376011"/>
                    </a:ext>
                  </a:extLst>
                </a:gridCol>
                <a:gridCol w="3415553">
                  <a:extLst>
                    <a:ext uri="{9D8B030D-6E8A-4147-A177-3AD203B41FA5}">
                      <a16:colId xmlns:a16="http://schemas.microsoft.com/office/drawing/2014/main" val="2294805430"/>
                    </a:ext>
                  </a:extLst>
                </a:gridCol>
                <a:gridCol w="3334871">
                  <a:extLst>
                    <a:ext uri="{9D8B030D-6E8A-4147-A177-3AD203B41FA5}">
                      <a16:colId xmlns:a16="http://schemas.microsoft.com/office/drawing/2014/main" val="2151436351"/>
                    </a:ext>
                  </a:extLst>
                </a:gridCol>
                <a:gridCol w="3835100">
                  <a:extLst>
                    <a:ext uri="{9D8B030D-6E8A-4147-A177-3AD203B41FA5}">
                      <a16:colId xmlns:a16="http://schemas.microsoft.com/office/drawing/2014/main" val="807679792"/>
                    </a:ext>
                  </a:extLst>
                </a:gridCol>
                <a:gridCol w="3332181">
                  <a:extLst>
                    <a:ext uri="{9D8B030D-6E8A-4147-A177-3AD203B41FA5}">
                      <a16:colId xmlns:a16="http://schemas.microsoft.com/office/drawing/2014/main" val="54960805"/>
                    </a:ext>
                  </a:extLst>
                </a:gridCol>
              </a:tblGrid>
              <a:tr h="117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dirty="0">
                          <a:effectLst/>
                          <a:latin typeface="Oswald" panose="00000500000000000000" pitchFamily="2" charset="0"/>
                        </a:rPr>
                        <a:t>eps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dirty="0" err="1">
                          <a:effectLst/>
                          <a:latin typeface="Oswald" panose="00000500000000000000" pitchFamily="2" charset="0"/>
                        </a:rPr>
                        <a:t>min_samples</a:t>
                      </a:r>
                      <a:endParaRPr lang="en-US" sz="36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dirty="0" err="1">
                          <a:effectLst/>
                          <a:latin typeface="Oswald" panose="00000500000000000000" pitchFamily="2" charset="0"/>
                        </a:rPr>
                        <a:t>silhouette_score</a:t>
                      </a:r>
                      <a:endParaRPr lang="en-US" sz="36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dirty="0" err="1">
                          <a:effectLst/>
                          <a:latin typeface="Oswald" panose="00000500000000000000" pitchFamily="2" charset="0"/>
                        </a:rPr>
                        <a:t>davies_bouldin_score</a:t>
                      </a:r>
                      <a:endParaRPr lang="en-US" sz="36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dirty="0" err="1">
                          <a:effectLst/>
                          <a:latin typeface="Oswald" panose="00000500000000000000" pitchFamily="2" charset="0"/>
                        </a:rPr>
                        <a:t>noise_ratio</a:t>
                      </a:r>
                      <a:endParaRPr lang="en-US" sz="36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08527772"/>
                  </a:ext>
                </a:extLst>
              </a:tr>
              <a:tr h="11728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0.63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0.49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0.78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549285241"/>
                  </a:ext>
                </a:extLst>
              </a:tr>
              <a:tr h="1172818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effectLst/>
                          <a:latin typeface="Montserrat" panose="00000500000000000000" pitchFamily="2" charset="0"/>
                        </a:rPr>
                        <a:t>0.3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0.60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0.55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0.92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099333007"/>
                  </a:ext>
                </a:extLst>
              </a:tr>
              <a:tr h="11728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0.59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0.57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0.88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772086946"/>
                  </a:ext>
                </a:extLst>
              </a:tr>
              <a:tr h="11728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0.4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0.55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0.60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0.69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23854"/>
                  </a:ext>
                </a:extLst>
              </a:tr>
              <a:tr h="11728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effectLst/>
                          <a:latin typeface="Montserrat" panose="00000500000000000000" pitchFamily="2" charset="0"/>
                        </a:rPr>
                        <a:t>5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0.53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0.70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effectLst/>
                          <a:latin typeface="Montserrat" panose="00000500000000000000" pitchFamily="2" charset="0"/>
                        </a:rPr>
                        <a:t>0.88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17548172"/>
                  </a:ext>
                </a:extLst>
              </a:tr>
            </a:tbl>
          </a:graphicData>
        </a:graphic>
      </p:graphicFrame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7" y="85611"/>
            <a:ext cx="9021300" cy="2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DBSCAN</a:t>
            </a:r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2F6E"/>
                </a:solidFill>
                <a:latin typeface="+mj-lt"/>
              </a:rPr>
              <a:t>Elección</a:t>
            </a:r>
            <a:r>
              <a:rPr lang="en-US" sz="3600" dirty="0">
                <a:solidFill>
                  <a:srgbClr val="002F6E"/>
                </a:solidFill>
                <a:latin typeface="+mj-lt"/>
              </a:rPr>
              <a:t> de </a:t>
            </a:r>
            <a:r>
              <a:rPr lang="en-US" sz="3600" dirty="0" err="1">
                <a:solidFill>
                  <a:srgbClr val="002F6E"/>
                </a:solidFill>
                <a:latin typeface="+mj-lt"/>
              </a:rPr>
              <a:t>parámetros</a:t>
            </a:r>
            <a:endParaRPr lang="en-US" sz="1200" dirty="0">
              <a:solidFill>
                <a:srgbClr val="002F6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49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7" y="85611"/>
            <a:ext cx="9021300" cy="14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Cluster de </a:t>
            </a: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Títulos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- DBSCAN</a:t>
            </a:r>
          </a:p>
        </p:txBody>
      </p:sp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07BBA502-7B3D-452F-95D3-FD07538FA7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3184" y="1881809"/>
            <a:ext cx="11961631" cy="6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7" y="85611"/>
            <a:ext cx="9021300" cy="14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Cluster de </a:t>
            </a: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Títulos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- DBSCAN</a:t>
            </a:r>
          </a:p>
        </p:txBody>
      </p:sp>
      <p:pic>
        <p:nvPicPr>
          <p:cNvPr id="3" name="Grabación de pantalla 2">
            <a:hlinkClick r:id="" action="ppaction://media"/>
            <a:extLst>
              <a:ext uri="{FF2B5EF4-FFF2-40B4-BE49-F238E27FC236}">
                <a16:creationId xmlns:a16="http://schemas.microsoft.com/office/drawing/2014/main" id="{1EA38884-65C3-410F-A97E-B1670FB7E2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22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7712" y="2143262"/>
            <a:ext cx="13424303" cy="64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6" y="85611"/>
            <a:ext cx="10755601" cy="14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Ejemplos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de Clusters de </a:t>
            </a: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Títulos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E26542-848A-43FA-9A42-E8FCE64F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7" y="1714202"/>
            <a:ext cx="7777805" cy="4052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FA6003-468B-4E1C-B094-D5200A8FC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12" y="1714202"/>
            <a:ext cx="8333084" cy="43729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8E9062B-69CB-4076-8082-6376944BE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47" y="6087194"/>
            <a:ext cx="7777805" cy="38384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574948-D63A-4456-AC98-AD3EB9390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8812" y="6087194"/>
            <a:ext cx="8333084" cy="42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10"/>
          <p:cNvCxnSpPr/>
          <p:nvPr/>
        </p:nvCxnSpPr>
        <p:spPr>
          <a:xfrm rot="19607">
            <a:off x="-94" y="3323447"/>
            <a:ext cx="1828828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0" name="Google Shape;560;p10"/>
          <p:cNvCxnSpPr>
            <a:cxnSpLocks/>
          </p:cNvCxnSpPr>
          <p:nvPr/>
        </p:nvCxnSpPr>
        <p:spPr>
          <a:xfrm flipV="1">
            <a:off x="6081761" y="3323481"/>
            <a:ext cx="10455" cy="696351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10"/>
          <p:cNvCxnSpPr>
            <a:cxnSpLocks/>
          </p:cNvCxnSpPr>
          <p:nvPr/>
        </p:nvCxnSpPr>
        <p:spPr>
          <a:xfrm flipH="1" flipV="1">
            <a:off x="12179641" y="3323481"/>
            <a:ext cx="82893" cy="696351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2" name="Google Shape;562;p10"/>
          <p:cNvGrpSpPr/>
          <p:nvPr/>
        </p:nvGrpSpPr>
        <p:grpSpPr>
          <a:xfrm>
            <a:off x="6427481" y="3555668"/>
            <a:ext cx="5433099" cy="6745053"/>
            <a:chOff x="-83" y="-733783"/>
            <a:chExt cx="7244133" cy="8993406"/>
          </a:xfrm>
        </p:grpSpPr>
        <p:sp>
          <p:nvSpPr>
            <p:cNvPr id="563" name="Google Shape;563;p10"/>
            <p:cNvSpPr txBox="1"/>
            <p:nvPr/>
          </p:nvSpPr>
          <p:spPr>
            <a:xfrm>
              <a:off x="-50" y="-733783"/>
              <a:ext cx="7244100" cy="9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1" b="0" i="0" u="none" strike="noStrike" cap="none" dirty="0" err="1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Metodología</a:t>
              </a:r>
              <a:endParaRPr dirty="0"/>
            </a:p>
          </p:txBody>
        </p:sp>
        <p:sp>
          <p:nvSpPr>
            <p:cNvPr id="564" name="Google Shape;564;p10"/>
            <p:cNvSpPr txBox="1"/>
            <p:nvPr/>
          </p:nvSpPr>
          <p:spPr>
            <a:xfrm>
              <a:off x="-67" y="471953"/>
              <a:ext cx="6539401" cy="595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5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/>
                <a:t>Optimización con </a:t>
              </a:r>
              <a:r>
                <a:rPr lang="es-ES" sz="2000" dirty="0" err="1"/>
                <a:t>Grid</a:t>
              </a:r>
              <a:r>
                <a:rPr lang="es-ES" sz="2000" dirty="0"/>
                <a:t> </a:t>
              </a:r>
              <a:r>
                <a:rPr lang="es-ES" sz="2000" dirty="0" err="1"/>
                <a:t>Search</a:t>
              </a:r>
              <a:endParaRPr lang="es-ES" sz="1800" dirty="0"/>
            </a:p>
          </p:txBody>
        </p:sp>
        <p:sp>
          <p:nvSpPr>
            <p:cNvPr id="565" name="Google Shape;565;p10"/>
            <p:cNvSpPr txBox="1"/>
            <p:nvPr/>
          </p:nvSpPr>
          <p:spPr>
            <a:xfrm>
              <a:off x="-83" y="1566679"/>
              <a:ext cx="7187065" cy="669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0" indent="-28575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Se realiza una búsqueda exhaustiva para encontrar los mejores parámetros del algoritmo DBSCAN.</a:t>
              </a:r>
            </a:p>
            <a:p>
              <a:pPr marL="285750" lvl="0" indent="-28575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Además, se prueban todas las combinaciones posibles de características (imágenes, precios, marcas, etc.).</a:t>
              </a:r>
            </a:p>
            <a:p>
              <a:pPr marL="285750" lvl="0" indent="-28575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Criterio de filtro: Solo se consideran configuraciones donde el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Noise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Ratio sea ≤ 0.8, lo que garantiza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clusters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con menor cantidad de puntos descartados.</a:t>
              </a:r>
            </a:p>
            <a:p>
              <a:pPr marL="0" lvl="0" indent="0" algn="l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lang="es-ES" sz="1450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lang="es-ES" sz="145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6" name="Google Shape;566;p10"/>
          <p:cNvGrpSpPr/>
          <p:nvPr/>
        </p:nvGrpSpPr>
        <p:grpSpPr>
          <a:xfrm>
            <a:off x="26" y="443567"/>
            <a:ext cx="13397921" cy="2359675"/>
            <a:chOff x="0" y="-66675"/>
            <a:chExt cx="2122952" cy="621474"/>
          </a:xfrm>
          <a:solidFill>
            <a:srgbClr val="FFE900"/>
          </a:solidFill>
        </p:grpSpPr>
        <p:sp>
          <p:nvSpPr>
            <p:cNvPr id="567" name="Google Shape;567;p10"/>
            <p:cNvSpPr/>
            <p:nvPr/>
          </p:nvSpPr>
          <p:spPr>
            <a:xfrm>
              <a:off x="0" y="0"/>
              <a:ext cx="2122952" cy="554799"/>
            </a:xfrm>
            <a:custGeom>
              <a:avLst/>
              <a:gdLst/>
              <a:ahLst/>
              <a:cxnLst/>
              <a:rect l="l" t="t" r="r" b="b"/>
              <a:pathLst>
                <a:path w="2122952" h="554799" extrusionOk="0">
                  <a:moveTo>
                    <a:pt x="1919752" y="0"/>
                  </a:moveTo>
                  <a:lnTo>
                    <a:pt x="0" y="0"/>
                  </a:lnTo>
                  <a:lnTo>
                    <a:pt x="0" y="554799"/>
                  </a:lnTo>
                  <a:lnTo>
                    <a:pt x="1919752" y="554799"/>
                  </a:lnTo>
                  <a:lnTo>
                    <a:pt x="2122952" y="277400"/>
                  </a:lnTo>
                  <a:lnTo>
                    <a:pt x="1919752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8" name="Google Shape;568;p10"/>
            <p:cNvSpPr txBox="1"/>
            <p:nvPr/>
          </p:nvSpPr>
          <p:spPr>
            <a:xfrm>
              <a:off x="0" y="-66675"/>
              <a:ext cx="2008652" cy="62147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10"/>
          <p:cNvSpPr txBox="1"/>
          <p:nvPr/>
        </p:nvSpPr>
        <p:spPr>
          <a:xfrm>
            <a:off x="406800" y="910490"/>
            <a:ext cx="1226980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latin typeface="Oswald"/>
                <a:ea typeface="Oswald"/>
                <a:cs typeface="Oswald"/>
                <a:sym typeface="Oswald"/>
              </a:rPr>
              <a:t>Modelo</a:t>
            </a:r>
            <a:r>
              <a:rPr lang="en-US" sz="8000" dirty="0">
                <a:latin typeface="Oswald"/>
                <a:ea typeface="Oswald"/>
                <a:cs typeface="Oswald"/>
                <a:sym typeface="Oswald"/>
              </a:rPr>
              <a:t> de clustering </a:t>
            </a:r>
            <a:r>
              <a:rPr lang="en-US" sz="8000" dirty="0" err="1">
                <a:latin typeface="Oswald"/>
                <a:ea typeface="Oswald"/>
                <a:cs typeface="Oswald"/>
                <a:sym typeface="Oswald"/>
              </a:rPr>
              <a:t>secundario</a:t>
            </a:r>
            <a:endParaRPr lang="en-US" dirty="0"/>
          </a:p>
        </p:txBody>
      </p:sp>
      <p:grpSp>
        <p:nvGrpSpPr>
          <p:cNvPr id="571" name="Google Shape;571;p10"/>
          <p:cNvGrpSpPr/>
          <p:nvPr/>
        </p:nvGrpSpPr>
        <p:grpSpPr>
          <a:xfrm>
            <a:off x="406801" y="3608190"/>
            <a:ext cx="5494029" cy="4842477"/>
            <a:chOff x="1" y="146923"/>
            <a:chExt cx="7325372" cy="6456636"/>
          </a:xfrm>
        </p:grpSpPr>
        <p:sp>
          <p:nvSpPr>
            <p:cNvPr id="572" name="Google Shape;572;p10"/>
            <p:cNvSpPr txBox="1"/>
            <p:nvPr/>
          </p:nvSpPr>
          <p:spPr>
            <a:xfrm>
              <a:off x="81273" y="146923"/>
              <a:ext cx="7244100" cy="9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1" b="0" i="0" u="none" strike="noStrike" cap="none" dirty="0" err="1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Objetivo</a:t>
              </a:r>
              <a:endParaRPr dirty="0"/>
            </a:p>
          </p:txBody>
        </p:sp>
        <p:sp>
          <p:nvSpPr>
            <p:cNvPr id="574" name="Google Shape;574;p10"/>
            <p:cNvSpPr txBox="1"/>
            <p:nvPr/>
          </p:nvSpPr>
          <p:spPr>
            <a:xfrm>
              <a:off x="1" y="2302897"/>
              <a:ext cx="6872339" cy="4300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El modelo de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clustering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secundario extrae los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outliers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del primer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clustering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, para usarlos como productos que son similares y pueden ser agrupados en un segundo nivel de jerarquía. Esto asegura análisis más precisos y resultados confiables, respaldados por métricas sólidas y validación visual.</a:t>
              </a:r>
              <a:endParaRPr lang="es-ES" sz="2400" dirty="0"/>
            </a:p>
          </p:txBody>
        </p:sp>
      </p:grpSp>
      <p:grpSp>
        <p:nvGrpSpPr>
          <p:cNvPr id="575" name="Google Shape;575;p10"/>
          <p:cNvGrpSpPr/>
          <p:nvPr/>
        </p:nvGrpSpPr>
        <p:grpSpPr>
          <a:xfrm>
            <a:off x="12514875" y="3555668"/>
            <a:ext cx="5433075" cy="5615947"/>
            <a:chOff x="-33" y="-733783"/>
            <a:chExt cx="7244100" cy="7487931"/>
          </a:xfrm>
        </p:grpSpPr>
        <p:sp>
          <p:nvSpPr>
            <p:cNvPr id="576" name="Google Shape;576;p10"/>
            <p:cNvSpPr txBox="1"/>
            <p:nvPr/>
          </p:nvSpPr>
          <p:spPr>
            <a:xfrm>
              <a:off x="-33" y="-733783"/>
              <a:ext cx="7244100" cy="113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1" dirty="0">
                  <a:latin typeface="Oswald"/>
                  <a:ea typeface="Oswald"/>
                  <a:cs typeface="Oswald"/>
                  <a:sym typeface="Oswald"/>
                </a:rPr>
                <a:t>CLIP</a:t>
              </a:r>
              <a:endParaRPr dirty="0"/>
            </a:p>
          </p:txBody>
        </p:sp>
        <p:sp>
          <p:nvSpPr>
            <p:cNvPr id="577" name="Google Shape;577;p10"/>
            <p:cNvSpPr txBox="1"/>
            <p:nvPr/>
          </p:nvSpPr>
          <p:spPr>
            <a:xfrm>
              <a:off x="-33" y="489719"/>
              <a:ext cx="6539400" cy="595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5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Contrastive Language-Image Pretraining</a:t>
              </a:r>
              <a:endParaRPr lang="en-US" sz="1800" dirty="0"/>
            </a:p>
          </p:txBody>
        </p:sp>
        <p:sp>
          <p:nvSpPr>
            <p:cNvPr id="578" name="Google Shape;578;p10"/>
            <p:cNvSpPr txBox="1"/>
            <p:nvPr/>
          </p:nvSpPr>
          <p:spPr>
            <a:xfrm>
              <a:off x="99003" y="1515960"/>
              <a:ext cx="6977547" cy="5238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Modelo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de embeddings multimodal,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el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cual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aprende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a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asociar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imágenes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con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descripciones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 dirty="0" err="1">
                  <a:latin typeface="Montserrat"/>
                  <a:ea typeface="Montserrat"/>
                  <a:cs typeface="Montserrat"/>
                  <a:sym typeface="Montserrat"/>
                </a:rPr>
                <a:t>textuales</a:t>
              </a:r>
              <a:r>
                <a:rPr lang="en-US" sz="2000" dirty="0">
                  <a:latin typeface="Montserrat"/>
                  <a:ea typeface="Montserrat"/>
                  <a:cs typeface="Montserrat"/>
                  <a:sym typeface="Montserrat"/>
                </a:rPr>
                <a:t>. </a:t>
              </a:r>
            </a:p>
            <a:p>
              <a:pPr marL="0" lvl="0" indent="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2000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just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Además de los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embeddings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de imágenes, se incluyen características adicionales como precios, marcas y, opcionalmente, </a:t>
              </a:r>
              <a:r>
                <a:rPr lang="es-ES" sz="2000" dirty="0" err="1">
                  <a:latin typeface="Montserrat"/>
                  <a:ea typeface="Montserrat"/>
                  <a:cs typeface="Montserrat"/>
                  <a:sym typeface="Montserrat"/>
                </a:rPr>
                <a:t>embeddings</a:t>
              </a:r>
              <a:r>
                <a:rPr lang="es-ES" sz="2000" dirty="0">
                  <a:latin typeface="Montserrat"/>
                  <a:ea typeface="Montserrat"/>
                  <a:cs typeface="Montserrat"/>
                  <a:sym typeface="Montserrat"/>
                </a:rPr>
                <a:t> de texto o códigos GTIN.</a:t>
              </a:r>
              <a:endParaRPr sz="2000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30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88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0" name="Picture 2" descr="Mercadolibre Logo - PNG y Vector">
            <a:extLst>
              <a:ext uri="{FF2B5EF4-FFF2-40B4-BE49-F238E27FC236}">
                <a16:creationId xmlns:a16="http://schemas.microsoft.com/office/drawing/2014/main" id="{05860ADA-D363-4D51-B80E-E30FB1186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11A29F61-1A7C-46D5-8452-A0A806C1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10470"/>
              </p:ext>
            </p:extLst>
          </p:nvPr>
        </p:nvGraphicFramePr>
        <p:xfrm>
          <a:off x="649358" y="2495500"/>
          <a:ext cx="17188068" cy="7403874"/>
        </p:xfrm>
        <a:graphic>
          <a:graphicData uri="http://schemas.openxmlformats.org/drawingml/2006/table">
            <a:tbl>
              <a:tblPr firstRow="1" bandRow="1">
                <a:tableStyleId>{9D8484B3-5E8F-47F9-A4E4-BD95AA68AD35}</a:tableStyleId>
              </a:tblPr>
              <a:tblGrid>
                <a:gridCol w="1793876">
                  <a:extLst>
                    <a:ext uri="{9D8B030D-6E8A-4147-A177-3AD203B41FA5}">
                      <a16:colId xmlns:a16="http://schemas.microsoft.com/office/drawing/2014/main" val="3616120974"/>
                    </a:ext>
                  </a:extLst>
                </a:gridCol>
                <a:gridCol w="1413557">
                  <a:extLst>
                    <a:ext uri="{9D8B030D-6E8A-4147-A177-3AD203B41FA5}">
                      <a16:colId xmlns:a16="http://schemas.microsoft.com/office/drawing/2014/main" val="2508163392"/>
                    </a:ext>
                  </a:extLst>
                </a:gridCol>
                <a:gridCol w="1657165">
                  <a:extLst>
                    <a:ext uri="{9D8B030D-6E8A-4147-A177-3AD203B41FA5}">
                      <a16:colId xmlns:a16="http://schemas.microsoft.com/office/drawing/2014/main" val="2294805430"/>
                    </a:ext>
                  </a:extLst>
                </a:gridCol>
                <a:gridCol w="1663872">
                  <a:extLst>
                    <a:ext uri="{9D8B030D-6E8A-4147-A177-3AD203B41FA5}">
                      <a16:colId xmlns:a16="http://schemas.microsoft.com/office/drawing/2014/main" val="2151436351"/>
                    </a:ext>
                  </a:extLst>
                </a:gridCol>
                <a:gridCol w="1826200">
                  <a:extLst>
                    <a:ext uri="{9D8B030D-6E8A-4147-A177-3AD203B41FA5}">
                      <a16:colId xmlns:a16="http://schemas.microsoft.com/office/drawing/2014/main" val="807679792"/>
                    </a:ext>
                  </a:extLst>
                </a:gridCol>
                <a:gridCol w="2191441">
                  <a:extLst>
                    <a:ext uri="{9D8B030D-6E8A-4147-A177-3AD203B41FA5}">
                      <a16:colId xmlns:a16="http://schemas.microsoft.com/office/drawing/2014/main" val="3878845398"/>
                    </a:ext>
                  </a:extLst>
                </a:gridCol>
                <a:gridCol w="2321748">
                  <a:extLst>
                    <a:ext uri="{9D8B030D-6E8A-4147-A177-3AD203B41FA5}">
                      <a16:colId xmlns:a16="http://schemas.microsoft.com/office/drawing/2014/main" val="418134414"/>
                    </a:ext>
                  </a:extLst>
                </a:gridCol>
                <a:gridCol w="2796209">
                  <a:extLst>
                    <a:ext uri="{9D8B030D-6E8A-4147-A177-3AD203B41FA5}">
                      <a16:colId xmlns:a16="http://schemas.microsoft.com/office/drawing/2014/main" val="549608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10999052"/>
                    </a:ext>
                  </a:extLst>
                </a:gridCol>
              </a:tblGrid>
              <a:tr h="1233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embeddings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prices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brands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effectLst/>
                          <a:latin typeface="Oswald" panose="00000500000000000000" pitchFamily="2" charset="0"/>
                        </a:rPr>
                        <a:t>gtin</a:t>
                      </a:r>
                      <a:endParaRPr lang="en-US" sz="28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eps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effectLst/>
                          <a:latin typeface="Oswald" panose="00000500000000000000" pitchFamily="2" charset="0"/>
                        </a:rPr>
                        <a:t>min_samples</a:t>
                      </a:r>
                      <a:endParaRPr lang="en-US" sz="28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effectLst/>
                          <a:latin typeface="Oswald" panose="00000500000000000000" pitchFamily="2" charset="0"/>
                        </a:rPr>
                        <a:t>silhouette_score</a:t>
                      </a:r>
                      <a:endParaRPr lang="en-US" sz="28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effectLst/>
                          <a:latin typeface="Oswald" panose="00000500000000000000" pitchFamily="2" charset="0"/>
                        </a:rPr>
                        <a:t>davies_bouldin_score</a:t>
                      </a:r>
                      <a:endParaRPr lang="en-US" sz="28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 err="1">
                          <a:effectLst/>
                          <a:latin typeface="Oswald" panose="00000500000000000000" pitchFamily="2" charset="0"/>
                        </a:rPr>
                        <a:t>noise_ratio</a:t>
                      </a:r>
                      <a:endParaRPr lang="en-US" sz="2800" dirty="0">
                        <a:effectLst/>
                        <a:latin typeface="Oswald" panose="00000500000000000000" pitchFamily="2" charset="0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08527772"/>
                  </a:ext>
                </a:extLst>
              </a:tr>
              <a:tr h="1233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4.0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0.51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067173365"/>
                  </a:ext>
                </a:extLst>
              </a:tr>
              <a:tr h="1233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4.2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0.50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0.72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0.80</a:t>
                      </a:r>
                    </a:p>
                  </a:txBody>
                  <a:tcPr marL="50800" marR="50800" marT="25400" marB="25400" anchor="ctr">
                    <a:solidFill>
                      <a:srgbClr val="FFE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93391"/>
                  </a:ext>
                </a:extLst>
              </a:tr>
              <a:tr h="1233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4.0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0.50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0.78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8630741"/>
                  </a:ext>
                </a:extLst>
              </a:tr>
              <a:tr h="1233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4.2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0.50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0.79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437630018"/>
                  </a:ext>
                </a:extLst>
              </a:tr>
              <a:tr h="1233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False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True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4.1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0.49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0.74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Montserrat" panose="00000500000000000000" pitchFamily="2" charset="0"/>
                        </a:rPr>
                        <a:t>0.80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533270371"/>
                  </a:ext>
                </a:extLst>
              </a:tr>
            </a:tbl>
          </a:graphicData>
        </a:graphic>
      </p:graphicFrame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7" y="85611"/>
            <a:ext cx="9021300" cy="2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DBSCAN</a:t>
            </a:r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02F6E"/>
                </a:solidFill>
                <a:latin typeface="+mj-lt"/>
              </a:rPr>
              <a:t>Elección</a:t>
            </a:r>
            <a:r>
              <a:rPr lang="en-US" sz="3600" dirty="0">
                <a:solidFill>
                  <a:srgbClr val="002F6E"/>
                </a:solidFill>
                <a:latin typeface="+mj-lt"/>
              </a:rPr>
              <a:t> de </a:t>
            </a:r>
            <a:r>
              <a:rPr lang="en-US" sz="3600" dirty="0" err="1">
                <a:solidFill>
                  <a:srgbClr val="002F6E"/>
                </a:solidFill>
                <a:latin typeface="+mj-lt"/>
              </a:rPr>
              <a:t>parámetros</a:t>
            </a:r>
            <a:endParaRPr lang="en-US" sz="1200" dirty="0">
              <a:solidFill>
                <a:srgbClr val="002F6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092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7" y="85611"/>
            <a:ext cx="9021300" cy="374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5001"/>
              </a:lnSpc>
            </a:pP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Cluster </a:t>
            </a: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Híbrido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– DBSCAN</a:t>
            </a:r>
          </a:p>
          <a:p>
            <a:pPr>
              <a:lnSpc>
                <a:spcPct val="145001"/>
              </a:lnSpc>
            </a:pPr>
            <a:r>
              <a:rPr lang="en-US" sz="3600" dirty="0" err="1">
                <a:solidFill>
                  <a:srgbClr val="002F6E"/>
                </a:solidFill>
                <a:latin typeface="Montserrat" panose="00000500000000000000" pitchFamily="2" charset="0"/>
              </a:rPr>
              <a:t>Imagenes</a:t>
            </a:r>
            <a:r>
              <a:rPr lang="en-US" sz="3600" dirty="0">
                <a:solidFill>
                  <a:srgbClr val="002F6E"/>
                </a:solidFill>
                <a:latin typeface="Montserrat" panose="00000500000000000000" pitchFamily="2" charset="0"/>
              </a:rPr>
              <a:t> + Marca + </a:t>
            </a:r>
            <a:r>
              <a:rPr lang="en-US" sz="3600" dirty="0" err="1">
                <a:solidFill>
                  <a:srgbClr val="002F6E"/>
                </a:solidFill>
                <a:latin typeface="Montserrat" panose="00000500000000000000" pitchFamily="2" charset="0"/>
              </a:rPr>
              <a:t>Precio</a:t>
            </a:r>
            <a:endParaRPr lang="en-US" sz="3600" dirty="0">
              <a:solidFill>
                <a:srgbClr val="002F6E"/>
              </a:solidFill>
              <a:latin typeface="Montserrat" panose="00000500000000000000" pitchFamily="2" charset="0"/>
            </a:endParaRPr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600" dirty="0">
              <a:solidFill>
                <a:srgbClr val="002F6E"/>
              </a:solidFill>
              <a:latin typeface="Oswald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E878D9-42DA-4A77-8A50-C5613204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2" y="2467769"/>
            <a:ext cx="12810195" cy="75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ercadolibre Logo - PNG y Vector">
            <a:extLst>
              <a:ext uri="{FF2B5EF4-FFF2-40B4-BE49-F238E27FC236}">
                <a16:creationId xmlns:a16="http://schemas.microsoft.com/office/drawing/2014/main" id="{531D62BC-86B6-4C35-B9CE-F22BE8B2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87;g2d54f33f8c9_5_605">
            <a:extLst>
              <a:ext uri="{FF2B5EF4-FFF2-40B4-BE49-F238E27FC236}">
                <a16:creationId xmlns:a16="http://schemas.microsoft.com/office/drawing/2014/main" id="{F3A72DD3-4079-41B7-8863-A413A842693E}"/>
              </a:ext>
            </a:extLst>
          </p:cNvPr>
          <p:cNvSpPr txBox="1"/>
          <p:nvPr/>
        </p:nvSpPr>
        <p:spPr>
          <a:xfrm>
            <a:off x="813546" y="85611"/>
            <a:ext cx="11206175" cy="374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Ejemplos</a:t>
            </a:r>
            <a:r>
              <a:rPr lang="en-US" sz="6600" dirty="0">
                <a:solidFill>
                  <a:srgbClr val="002F6E"/>
                </a:solidFill>
                <a:latin typeface="Oswald" panose="00000500000000000000" pitchFamily="2" charset="0"/>
              </a:rPr>
              <a:t> de Clusters </a:t>
            </a:r>
            <a:r>
              <a:rPr lang="en-US" sz="6600" dirty="0" err="1">
                <a:solidFill>
                  <a:srgbClr val="002F6E"/>
                </a:solidFill>
                <a:latin typeface="Oswald" panose="00000500000000000000" pitchFamily="2" charset="0"/>
              </a:rPr>
              <a:t>Híbridos</a:t>
            </a:r>
            <a:endParaRPr lang="en-US" sz="6600" dirty="0">
              <a:solidFill>
                <a:srgbClr val="002F6E"/>
              </a:solidFill>
              <a:latin typeface="Oswald" panose="00000500000000000000" pitchFamily="2" charset="0"/>
            </a:endParaRPr>
          </a:p>
          <a:p>
            <a:pPr>
              <a:lnSpc>
                <a:spcPct val="145001"/>
              </a:lnSpc>
            </a:pPr>
            <a:r>
              <a:rPr lang="en-US" sz="3600" dirty="0" err="1">
                <a:solidFill>
                  <a:srgbClr val="002F6E"/>
                </a:solidFill>
                <a:latin typeface="Montserrat" panose="00000500000000000000" pitchFamily="2" charset="0"/>
              </a:rPr>
              <a:t>Imagenes</a:t>
            </a:r>
            <a:r>
              <a:rPr lang="en-US" sz="3600" dirty="0">
                <a:solidFill>
                  <a:srgbClr val="002F6E"/>
                </a:solidFill>
                <a:latin typeface="Montserrat" panose="00000500000000000000" pitchFamily="2" charset="0"/>
              </a:rPr>
              <a:t> + Marca + </a:t>
            </a:r>
            <a:r>
              <a:rPr lang="en-US" sz="3600" dirty="0" err="1">
                <a:solidFill>
                  <a:srgbClr val="002F6E"/>
                </a:solidFill>
                <a:latin typeface="Montserrat" panose="00000500000000000000" pitchFamily="2" charset="0"/>
              </a:rPr>
              <a:t>Precio</a:t>
            </a:r>
            <a:endParaRPr lang="en-US" sz="3600" dirty="0">
              <a:solidFill>
                <a:srgbClr val="002F6E"/>
              </a:solidFill>
              <a:latin typeface="Montserrat" panose="00000500000000000000" pitchFamily="2" charset="0"/>
            </a:endParaRPr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600" dirty="0">
              <a:solidFill>
                <a:srgbClr val="002F6E"/>
              </a:solidFill>
              <a:latin typeface="Oswald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A76A6E-7B1B-40B6-BF3D-0048AD41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31" y="2845538"/>
            <a:ext cx="7162887" cy="26806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580339-DA4E-4882-93B3-EC1012B1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32" y="6015305"/>
            <a:ext cx="7159530" cy="28388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0CCC51-B547-4EAF-B1B0-64DC58F99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529" y="6015305"/>
            <a:ext cx="7671646" cy="296966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3DD5E36-5DF9-40E9-91FC-5386BDFF3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59" y="2452061"/>
            <a:ext cx="8092909" cy="32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"/>
          <p:cNvCxnSpPr/>
          <p:nvPr/>
        </p:nvCxnSpPr>
        <p:spPr>
          <a:xfrm>
            <a:off x="4940584" y="646540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139" name="Google Shape;139;p3"/>
          <p:cNvCxnSpPr/>
          <p:nvPr/>
        </p:nvCxnSpPr>
        <p:spPr>
          <a:xfrm>
            <a:off x="0" y="328538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40" name="Google Shape;140;p3"/>
          <p:cNvSpPr txBox="1"/>
          <p:nvPr/>
        </p:nvSpPr>
        <p:spPr>
          <a:xfrm>
            <a:off x="2413184" y="4223822"/>
            <a:ext cx="12318716" cy="11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INTRODUCCIÓN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2413184" y="5487651"/>
            <a:ext cx="14496590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latin typeface="Montserrat"/>
                <a:ea typeface="Montserrat"/>
                <a:cs typeface="Montserrat"/>
                <a:sym typeface="Montserrat"/>
              </a:rPr>
              <a:t>Descripción del problema de negocio seleccionado</a:t>
            </a:r>
          </a:p>
        </p:txBody>
      </p:sp>
      <p:sp>
        <p:nvSpPr>
          <p:cNvPr id="142" name="Google Shape;142;p3"/>
          <p:cNvSpPr txBox="1"/>
          <p:nvPr/>
        </p:nvSpPr>
        <p:spPr>
          <a:xfrm>
            <a:off x="442957" y="3854852"/>
            <a:ext cx="1728747" cy="238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cxnSp>
        <p:nvCxnSpPr>
          <p:cNvPr id="143" name="Google Shape;143;p3"/>
          <p:cNvCxnSpPr/>
          <p:nvPr/>
        </p:nvCxnSpPr>
        <p:spPr>
          <a:xfrm>
            <a:off x="1732555" y="5114925"/>
            <a:ext cx="43914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54184904-E7D9-4F89-ABEC-96738D3A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7"/>
          <p:cNvCxnSpPr/>
          <p:nvPr/>
        </p:nvCxnSpPr>
        <p:spPr>
          <a:xfrm>
            <a:off x="4940584" y="646540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463" name="Google Shape;463;p7"/>
          <p:cNvCxnSpPr/>
          <p:nvPr/>
        </p:nvCxnSpPr>
        <p:spPr>
          <a:xfrm>
            <a:off x="0" y="328538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464" name="Google Shape;464;p7"/>
          <p:cNvSpPr txBox="1"/>
          <p:nvPr/>
        </p:nvSpPr>
        <p:spPr>
          <a:xfrm>
            <a:off x="2654663" y="4223822"/>
            <a:ext cx="123186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>
                <a:latin typeface="Oswald"/>
                <a:ea typeface="Oswald"/>
                <a:cs typeface="Oswald"/>
                <a:sym typeface="Oswald"/>
              </a:rPr>
              <a:t>RESULTADOS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>
                <a:latin typeface="Oswald"/>
                <a:ea typeface="Oswald"/>
                <a:cs typeface="Oswald"/>
                <a:sym typeface="Oswald"/>
              </a:rPr>
              <a:t>      </a:t>
            </a:r>
            <a:endParaRPr lang="en-US" dirty="0"/>
          </a:p>
        </p:txBody>
      </p:sp>
      <p:sp>
        <p:nvSpPr>
          <p:cNvPr id="465" name="Google Shape;465;p7"/>
          <p:cNvSpPr txBox="1"/>
          <p:nvPr/>
        </p:nvSpPr>
        <p:spPr>
          <a:xfrm>
            <a:off x="2654662" y="5487651"/>
            <a:ext cx="15036990" cy="153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799" dirty="0">
                <a:latin typeface="Montserrat"/>
                <a:ea typeface="Montserrat"/>
                <a:cs typeface="Montserrat"/>
                <a:sym typeface="Montserrat"/>
              </a:rPr>
              <a:t>Solución Final</a:t>
            </a:r>
          </a:p>
          <a:p>
            <a:pPr marL="0" lvl="0" indent="0" algn="l" rtl="0">
              <a:lnSpc>
                <a:spcPct val="131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799" dirty="0">
                <a:latin typeface="Montserrat"/>
                <a:ea typeface="Montserrat"/>
                <a:cs typeface="Montserrat"/>
                <a:sym typeface="Montserrat"/>
              </a:rPr>
              <a:t>        </a:t>
            </a:r>
          </a:p>
        </p:txBody>
      </p:sp>
      <p:sp>
        <p:nvSpPr>
          <p:cNvPr id="466" name="Google Shape;466;p7"/>
          <p:cNvSpPr txBox="1"/>
          <p:nvPr/>
        </p:nvSpPr>
        <p:spPr>
          <a:xfrm>
            <a:off x="442957" y="3854852"/>
            <a:ext cx="1728747" cy="2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dirty="0">
                <a:latin typeface="Oswald"/>
                <a:sym typeface="Oswald"/>
              </a:rPr>
              <a:t>3</a:t>
            </a:r>
            <a:endParaRPr dirty="0"/>
          </a:p>
        </p:txBody>
      </p:sp>
      <p:cxnSp>
        <p:nvCxnSpPr>
          <p:cNvPr id="467" name="Google Shape;467;p7"/>
          <p:cNvCxnSpPr/>
          <p:nvPr/>
        </p:nvCxnSpPr>
        <p:spPr>
          <a:xfrm>
            <a:off x="1952130" y="5124450"/>
            <a:ext cx="43914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402926E0-1853-4932-B7A5-B1AD5BC6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5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g2d54f33f8c9_5_605"/>
          <p:cNvGrpSpPr/>
          <p:nvPr/>
        </p:nvGrpSpPr>
        <p:grpSpPr>
          <a:xfrm>
            <a:off x="0" y="-253158"/>
            <a:ext cx="6906303" cy="10540225"/>
            <a:chOff x="0" y="-66675"/>
            <a:chExt cx="1818932" cy="2776008"/>
          </a:xfrm>
          <a:solidFill>
            <a:srgbClr val="002F6E"/>
          </a:solidFill>
        </p:grpSpPr>
        <p:sp>
          <p:nvSpPr>
            <p:cNvPr id="476" name="Google Shape;476;g2d54f33f8c9_5_605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7" name="Google Shape;477;g2d54f33f8c9_5_605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8" name="Google Shape;478;g2d54f33f8c9_5_605"/>
          <p:cNvCxnSpPr/>
          <p:nvPr/>
        </p:nvCxnSpPr>
        <p:spPr>
          <a:xfrm rot="-5398396">
            <a:off x="2758540" y="5138735"/>
            <a:ext cx="102870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g2d54f33f8c9_5_605"/>
          <p:cNvSpPr txBox="1"/>
          <p:nvPr/>
        </p:nvSpPr>
        <p:spPr>
          <a:xfrm>
            <a:off x="8527902" y="1792103"/>
            <a:ext cx="9021300" cy="186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Clustering </a:t>
            </a:r>
            <a:r>
              <a:rPr lang="en-US" sz="2791" dirty="0" err="1"/>
              <a:t>Primario</a:t>
            </a:r>
            <a:r>
              <a:rPr lang="en-US" sz="2791" dirty="0"/>
              <a:t> - </a:t>
            </a:r>
            <a:r>
              <a:rPr lang="en-US" sz="2791" dirty="0" err="1"/>
              <a:t>Nombres</a:t>
            </a:r>
            <a:r>
              <a:rPr lang="en-US" sz="2791" dirty="0"/>
              <a:t> de los </a:t>
            </a:r>
            <a:r>
              <a:rPr lang="en-US" sz="2791" dirty="0" err="1"/>
              <a:t>Productos</a:t>
            </a:r>
            <a:r>
              <a:rPr lang="en-US" sz="2791" dirty="0"/>
              <a:t>: </a:t>
            </a:r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Open AI "text-embedding-3-large"</a:t>
            </a:r>
            <a:endParaRPr lang="es-ES" sz="2800" dirty="0"/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 err="1"/>
              <a:t>Modelo</a:t>
            </a:r>
            <a:r>
              <a:rPr lang="en-US" sz="2791" dirty="0"/>
              <a:t> DBSCAN</a:t>
            </a:r>
            <a:endParaRPr lang="en-US" dirty="0"/>
          </a:p>
        </p:txBody>
      </p:sp>
      <p:sp>
        <p:nvSpPr>
          <p:cNvPr id="488" name="Google Shape;488;g2d54f33f8c9_5_605"/>
          <p:cNvSpPr txBox="1"/>
          <p:nvPr/>
        </p:nvSpPr>
        <p:spPr>
          <a:xfrm>
            <a:off x="8527902" y="3908346"/>
            <a:ext cx="5915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0.545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0.598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Porcentaje de ruido: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69.3%</a:t>
            </a:r>
            <a:endParaRPr lang="pt-BR" sz="2233" b="1" dirty="0">
              <a:solidFill>
                <a:srgbClr val="002F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g2d54f33f8c9_5_605"/>
          <p:cNvSpPr/>
          <p:nvPr/>
        </p:nvSpPr>
        <p:spPr>
          <a:xfrm>
            <a:off x="7516218" y="6816778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2d54f33f8c9_5_605"/>
          <p:cNvSpPr txBox="1"/>
          <p:nvPr/>
        </p:nvSpPr>
        <p:spPr>
          <a:xfrm>
            <a:off x="8527902" y="8324710"/>
            <a:ext cx="5915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0.502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0.719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Porcentaje de ruido: </a:t>
            </a:r>
            <a:r>
              <a:rPr lang="es-ES" sz="2233" b="1" dirty="0">
                <a:solidFill>
                  <a:srgbClr val="002F6E"/>
                </a:solidFill>
                <a:latin typeface="Montserrat"/>
                <a:ea typeface="Montserrat"/>
                <a:cs typeface="Montserrat"/>
                <a:sym typeface="Montserrat"/>
              </a:rPr>
              <a:t>79,8%</a:t>
            </a:r>
            <a:endParaRPr lang="pt-BR" sz="2233" b="1" dirty="0">
              <a:solidFill>
                <a:srgbClr val="002F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2" name="Google Shape;502;g2d54f33f8c9_5_605"/>
          <p:cNvGrpSpPr/>
          <p:nvPr/>
        </p:nvGrpSpPr>
        <p:grpSpPr>
          <a:xfrm>
            <a:off x="524152" y="3134055"/>
            <a:ext cx="5857875" cy="4182959"/>
            <a:chOff x="-116" y="-4471514"/>
            <a:chExt cx="7810501" cy="5577279"/>
          </a:xfrm>
        </p:grpSpPr>
        <p:sp>
          <p:nvSpPr>
            <p:cNvPr id="503" name="Google Shape;503;g2d54f33f8c9_5_605"/>
            <p:cNvSpPr txBox="1"/>
            <p:nvPr/>
          </p:nvSpPr>
          <p:spPr>
            <a:xfrm>
              <a:off x="-116" y="-4471514"/>
              <a:ext cx="7810501" cy="2062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7340" b="0" i="0" u="none" strike="noStrike" cap="none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Solución Final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505" name="Google Shape;505;g2d54f33f8c9_5_605"/>
            <p:cNvSpPr txBox="1"/>
            <p:nvPr/>
          </p:nvSpPr>
          <p:spPr>
            <a:xfrm>
              <a:off x="-116" y="-2346719"/>
              <a:ext cx="7810501" cy="3452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95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Uso de un enfoque híbrido que emplea una combinación jerárquica de un </a:t>
              </a: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primario de representaciones textuales (NLP) y un </a:t>
              </a: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secundario de representaciones visuales (visión por computador mediante CLIP) para identificar y agrupar productos similares en un </a:t>
              </a:r>
              <a:r>
                <a:rPr lang="es-ES" sz="1835" b="1" dirty="0" err="1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marketplace</a:t>
              </a:r>
              <a:r>
                <a:rPr lang="es-ES" sz="1835" b="1" dirty="0">
                  <a:solidFill>
                    <a:srgbClr val="F1F1F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lang="es-ES" sz="1835" dirty="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" name="Picture 2" descr="Mercadolibre Logo - PNG y Vector">
            <a:extLst>
              <a:ext uri="{FF2B5EF4-FFF2-40B4-BE49-F238E27FC236}">
                <a16:creationId xmlns:a16="http://schemas.microsoft.com/office/drawing/2014/main" id="{C139C935-A680-4F50-91BB-4BDEE064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495;g2d54f33f8c9_5_605">
            <a:extLst>
              <a:ext uri="{FF2B5EF4-FFF2-40B4-BE49-F238E27FC236}">
                <a16:creationId xmlns:a16="http://schemas.microsoft.com/office/drawing/2014/main" id="{91506E38-8AF8-4926-98B2-D206AF44F169}"/>
              </a:ext>
            </a:extLst>
          </p:cNvPr>
          <p:cNvSpPr/>
          <p:nvPr/>
        </p:nvSpPr>
        <p:spPr>
          <a:xfrm>
            <a:off x="7516218" y="2493816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E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87;g2d54f33f8c9_5_605">
            <a:extLst>
              <a:ext uri="{FF2B5EF4-FFF2-40B4-BE49-F238E27FC236}">
                <a16:creationId xmlns:a16="http://schemas.microsoft.com/office/drawing/2014/main" id="{E22558A5-29C5-4783-A246-9FCB0658957E}"/>
              </a:ext>
            </a:extLst>
          </p:cNvPr>
          <p:cNvSpPr txBox="1"/>
          <p:nvPr/>
        </p:nvSpPr>
        <p:spPr>
          <a:xfrm>
            <a:off x="8527902" y="5710398"/>
            <a:ext cx="9021300" cy="249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Clustering </a:t>
            </a:r>
            <a:r>
              <a:rPr lang="en-US" sz="2791" dirty="0" err="1"/>
              <a:t>Secundario</a:t>
            </a:r>
            <a:r>
              <a:rPr lang="en-US" sz="2791" dirty="0"/>
              <a:t> - </a:t>
            </a:r>
            <a:r>
              <a:rPr lang="en-US" sz="2791" dirty="0" err="1"/>
              <a:t>Imagenes</a:t>
            </a:r>
            <a:r>
              <a:rPr lang="en-US" sz="2791" dirty="0"/>
              <a:t> + Marca + </a:t>
            </a:r>
            <a:r>
              <a:rPr lang="en-US" sz="2791" dirty="0" err="1"/>
              <a:t>Precio</a:t>
            </a:r>
            <a:r>
              <a:rPr lang="en-US" sz="2791" dirty="0"/>
              <a:t>: </a:t>
            </a:r>
          </a:p>
          <a:p>
            <a:pPr marL="0" marR="0" lvl="0" indent="0" algn="l" rtl="0">
              <a:lnSpc>
                <a:spcPct val="14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Contrastive Language-Image Pretraining</a:t>
            </a:r>
          </a:p>
          <a:p>
            <a:pPr marL="0" marR="0" lvl="0" indent="0" algn="l" rtl="0">
              <a:lnSpc>
                <a:spcPct val="14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Codificación</a:t>
            </a:r>
            <a:r>
              <a:rPr lang="en-US" sz="2800" dirty="0"/>
              <a:t> </a:t>
            </a:r>
            <a:r>
              <a:rPr lang="en-US" sz="2800" dirty="0" err="1"/>
              <a:t>OneHot</a:t>
            </a:r>
            <a:endParaRPr lang="en-US" sz="2400" dirty="0"/>
          </a:p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 err="1"/>
              <a:t>Modelo</a:t>
            </a:r>
            <a:r>
              <a:rPr lang="en-US" sz="2791" dirty="0"/>
              <a:t> DBSCAN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7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7"/>
          <p:cNvCxnSpPr/>
          <p:nvPr/>
        </p:nvCxnSpPr>
        <p:spPr>
          <a:xfrm>
            <a:off x="4940584" y="646540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463" name="Google Shape;463;p7"/>
          <p:cNvCxnSpPr/>
          <p:nvPr/>
        </p:nvCxnSpPr>
        <p:spPr>
          <a:xfrm>
            <a:off x="0" y="328538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464" name="Google Shape;464;p7"/>
          <p:cNvSpPr txBox="1"/>
          <p:nvPr/>
        </p:nvSpPr>
        <p:spPr>
          <a:xfrm>
            <a:off x="2654663" y="4223822"/>
            <a:ext cx="123186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>
                <a:latin typeface="Oswald"/>
                <a:ea typeface="Oswald"/>
                <a:cs typeface="Oswald"/>
                <a:sym typeface="Oswald"/>
              </a:rPr>
              <a:t>CONCLUSIONES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>
                <a:latin typeface="Oswald"/>
                <a:ea typeface="Oswald"/>
                <a:cs typeface="Oswald"/>
                <a:sym typeface="Oswald"/>
              </a:rPr>
              <a:t>      </a:t>
            </a:r>
            <a:endParaRPr lang="en-US" dirty="0"/>
          </a:p>
        </p:txBody>
      </p:sp>
      <p:sp>
        <p:nvSpPr>
          <p:cNvPr id="465" name="Google Shape;465;p7"/>
          <p:cNvSpPr txBox="1"/>
          <p:nvPr/>
        </p:nvSpPr>
        <p:spPr>
          <a:xfrm>
            <a:off x="2654662" y="5487651"/>
            <a:ext cx="15036990" cy="229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799" dirty="0">
                <a:latin typeface="Montserrat"/>
                <a:ea typeface="Montserrat"/>
                <a:cs typeface="Montserrat"/>
                <a:sym typeface="Montserrat"/>
              </a:rPr>
              <a:t>Impacto en la experiencia del usuario</a:t>
            </a:r>
          </a:p>
          <a:p>
            <a:pPr marL="0" lvl="0" indent="0" algn="l" rtl="0">
              <a:lnSpc>
                <a:spcPct val="131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799" dirty="0">
                <a:latin typeface="Montserrat"/>
                <a:ea typeface="Montserrat"/>
                <a:cs typeface="Montserrat"/>
                <a:sym typeface="Montserrat"/>
              </a:rPr>
              <a:t>        </a:t>
            </a:r>
          </a:p>
          <a:p>
            <a:pPr marL="0" lvl="0" indent="0" algn="l" rtl="0">
              <a:lnSpc>
                <a:spcPct val="131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799" dirty="0">
                <a:latin typeface="Montserrat"/>
                <a:ea typeface="Montserrat"/>
                <a:cs typeface="Montserrat"/>
                <a:sym typeface="Montserrat"/>
              </a:rPr>
              <a:t>                                          Propuestas para futuras mejoras</a:t>
            </a:r>
          </a:p>
        </p:txBody>
      </p:sp>
      <p:sp>
        <p:nvSpPr>
          <p:cNvPr id="466" name="Google Shape;466;p7"/>
          <p:cNvSpPr txBox="1"/>
          <p:nvPr/>
        </p:nvSpPr>
        <p:spPr>
          <a:xfrm>
            <a:off x="442957" y="3854852"/>
            <a:ext cx="1728747" cy="2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dirty="0">
                <a:latin typeface="Oswald"/>
                <a:sym typeface="Oswald"/>
              </a:rPr>
              <a:t>4</a:t>
            </a:r>
            <a:endParaRPr dirty="0"/>
          </a:p>
        </p:txBody>
      </p:sp>
      <p:cxnSp>
        <p:nvCxnSpPr>
          <p:cNvPr id="467" name="Google Shape;467;p7"/>
          <p:cNvCxnSpPr/>
          <p:nvPr/>
        </p:nvCxnSpPr>
        <p:spPr>
          <a:xfrm>
            <a:off x="1952130" y="5124450"/>
            <a:ext cx="43914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402926E0-1853-4932-B7A5-B1AD5BC6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2;p4">
            <a:extLst>
              <a:ext uri="{FF2B5EF4-FFF2-40B4-BE49-F238E27FC236}">
                <a16:creationId xmlns:a16="http://schemas.microsoft.com/office/drawing/2014/main" id="{9F22B4E2-4603-4D33-95CD-46901B104D06}"/>
              </a:ext>
            </a:extLst>
          </p:cNvPr>
          <p:cNvSpPr/>
          <p:nvPr/>
        </p:nvSpPr>
        <p:spPr>
          <a:xfrm>
            <a:off x="0" y="-1"/>
            <a:ext cx="18287996" cy="4042651"/>
          </a:xfrm>
          <a:custGeom>
            <a:avLst/>
            <a:gdLst/>
            <a:ahLst/>
            <a:cxnLst/>
            <a:rect l="l" t="t" r="r" b="b"/>
            <a:pathLst>
              <a:path w="4816592" h="863680" extrusionOk="0">
                <a:moveTo>
                  <a:pt x="0" y="0"/>
                </a:moveTo>
                <a:lnTo>
                  <a:pt x="4816592" y="0"/>
                </a:lnTo>
                <a:lnTo>
                  <a:pt x="4816592" y="863680"/>
                </a:lnTo>
                <a:lnTo>
                  <a:pt x="0" y="863680"/>
                </a:lnTo>
                <a:close/>
              </a:path>
            </a:pathLst>
          </a:custGeom>
          <a:solidFill>
            <a:srgbClr val="FFE900"/>
          </a:solidFill>
          <a:ln>
            <a:noFill/>
          </a:ln>
        </p:spPr>
      </p:sp>
      <p:sp>
        <p:nvSpPr>
          <p:cNvPr id="418" name="Google Shape;418;g2d54f33f8c9_5_516"/>
          <p:cNvSpPr txBox="1"/>
          <p:nvPr/>
        </p:nvSpPr>
        <p:spPr>
          <a:xfrm>
            <a:off x="885925" y="664922"/>
            <a:ext cx="131040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lang="en-US" sz="1400" dirty="0">
              <a:solidFill>
                <a:srgbClr val="002F6E"/>
              </a:solidFill>
            </a:endParaRPr>
          </a:p>
        </p:txBody>
      </p:sp>
      <p:sp>
        <p:nvSpPr>
          <p:cNvPr id="419" name="Google Shape;419;g2d54f33f8c9_5_516"/>
          <p:cNvSpPr txBox="1"/>
          <p:nvPr/>
        </p:nvSpPr>
        <p:spPr>
          <a:xfrm>
            <a:off x="885925" y="2102711"/>
            <a:ext cx="166590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2400" dirty="0">
                <a:solidFill>
                  <a:srgbClr val="002F6E"/>
                </a:solidFill>
              </a:rPr>
              <a:t>Esta solución híbrida mejora significativamente la navegación y el proceso de compra al reducir la redundancia y optimizar la organización de productos. Además, establece una base escalable y adaptable para implementar futuras innovaciones en análisis de datos y experiencia del usuario.</a:t>
            </a:r>
          </a:p>
        </p:txBody>
      </p:sp>
      <p:sp>
        <p:nvSpPr>
          <p:cNvPr id="420" name="Google Shape;420;g2d54f33f8c9_5_516"/>
          <p:cNvSpPr txBox="1"/>
          <p:nvPr/>
        </p:nvSpPr>
        <p:spPr>
          <a:xfrm>
            <a:off x="315857" y="5665582"/>
            <a:ext cx="3808800" cy="397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43" b="1" dirty="0">
                <a:latin typeface="Montserrat"/>
                <a:ea typeface="Montserrat"/>
                <a:cs typeface="Montserrat"/>
                <a:sym typeface="Montserrat"/>
              </a:rPr>
              <a:t>Mejora de Usabilidad:  </a:t>
            </a: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Organiza productos similares en grupos accesibles, mejorando la experiencia de búsqueda y exploración para los usuarios.</a:t>
            </a:r>
          </a:p>
          <a:p>
            <a:pPr marL="285750" marR="0" lvl="0" indent="-28575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43" b="1" dirty="0">
                <a:latin typeface="Montserrat"/>
                <a:ea typeface="Montserrat"/>
                <a:cs typeface="Montserrat"/>
                <a:sym typeface="Montserrat"/>
              </a:rPr>
              <a:t>Optimización del Proceso de Compra:  </a:t>
            </a: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Reduce la saturación de opciones al eliminar redundancias, lo que permite a los clientes comparar alternativas de manera más eficiente y tomar decisiones mejor informadas.</a:t>
            </a:r>
            <a:endParaRPr lang="es-ES" sz="1100" dirty="0"/>
          </a:p>
        </p:txBody>
      </p:sp>
      <p:sp>
        <p:nvSpPr>
          <p:cNvPr id="421" name="Google Shape;421;g2d54f33f8c9_5_516"/>
          <p:cNvSpPr txBox="1"/>
          <p:nvPr/>
        </p:nvSpPr>
        <p:spPr>
          <a:xfrm>
            <a:off x="692562" y="4386183"/>
            <a:ext cx="3492300" cy="86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43" b="1" dirty="0">
                <a:solidFill>
                  <a:schemeClr val="dk1"/>
                </a:solidFill>
                <a:latin typeface="Montserrat"/>
                <a:sym typeface="Montserrat"/>
              </a:rPr>
              <a:t>Impacto en el Problema de Negocio</a:t>
            </a:r>
            <a:endParaRPr lang="en-US" sz="1600" b="1" dirty="0"/>
          </a:p>
        </p:txBody>
      </p:sp>
      <p:cxnSp>
        <p:nvCxnSpPr>
          <p:cNvPr id="422" name="Google Shape;422;g2d54f33f8c9_5_516"/>
          <p:cNvCxnSpPr/>
          <p:nvPr/>
        </p:nvCxnSpPr>
        <p:spPr>
          <a:xfrm rot="-5397367">
            <a:off x="1499968" y="7549590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3" name="Google Shape;423;g2d54f33f8c9_5_516"/>
          <p:cNvCxnSpPr/>
          <p:nvPr/>
        </p:nvCxnSpPr>
        <p:spPr>
          <a:xfrm rot="-5397367">
            <a:off x="5818149" y="7589627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4" name="Google Shape;424;g2d54f33f8c9_5_516"/>
          <p:cNvCxnSpPr/>
          <p:nvPr/>
        </p:nvCxnSpPr>
        <p:spPr>
          <a:xfrm rot="-5397367">
            <a:off x="10406479" y="7589615"/>
            <a:ext cx="6266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g2d54f33f8c9_5_516"/>
          <p:cNvSpPr txBox="1"/>
          <p:nvPr/>
        </p:nvSpPr>
        <p:spPr>
          <a:xfrm>
            <a:off x="5047155" y="5638007"/>
            <a:ext cx="3299400" cy="165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El sistema ofrece una herramienta robusta para identificar similitudes, simplificando la experiencia de compra en el </a:t>
            </a:r>
            <a:r>
              <a:rPr lang="es-ES" sz="1643" dirty="0" err="1">
                <a:latin typeface="Montserrat"/>
                <a:ea typeface="Montserrat"/>
                <a:cs typeface="Montserrat"/>
                <a:sym typeface="Montserrat"/>
              </a:rPr>
              <a:t>marketplace</a:t>
            </a: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43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2d54f33f8c9_5_516"/>
          <p:cNvSpPr txBox="1"/>
          <p:nvPr/>
        </p:nvSpPr>
        <p:spPr>
          <a:xfrm>
            <a:off x="4535364" y="4508424"/>
            <a:ext cx="4322981" cy="44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Eficiencia</a:t>
            </a:r>
            <a:endParaRPr lang="en-US" sz="2200" b="1" dirty="0"/>
          </a:p>
        </p:txBody>
      </p:sp>
      <p:sp>
        <p:nvSpPr>
          <p:cNvPr id="427" name="Google Shape;427;g2d54f33f8c9_5_516"/>
          <p:cNvSpPr txBox="1"/>
          <p:nvPr/>
        </p:nvSpPr>
        <p:spPr>
          <a:xfrm>
            <a:off x="9399957" y="5665582"/>
            <a:ext cx="3574500" cy="231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643" dirty="0">
                <a:latin typeface="Montserrat"/>
                <a:ea typeface="Montserrat"/>
                <a:cs typeface="Montserrat"/>
                <a:sym typeface="Montserrat"/>
              </a:rPr>
              <a:t>La solución es modular, permitiendo la integración de nuevos modelos multimodales, o escalar la solución bajo la estrategia y la metodología planteada para un dataset de productos más amplios.</a:t>
            </a:r>
          </a:p>
        </p:txBody>
      </p:sp>
      <p:sp>
        <p:nvSpPr>
          <p:cNvPr id="428" name="Google Shape;428;g2d54f33f8c9_5_516"/>
          <p:cNvSpPr txBox="1"/>
          <p:nvPr/>
        </p:nvSpPr>
        <p:spPr>
          <a:xfrm>
            <a:off x="8858345" y="4556855"/>
            <a:ext cx="48675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</a:p>
        </p:txBody>
      </p:sp>
      <p:sp>
        <p:nvSpPr>
          <p:cNvPr id="429" name="Google Shape;429;g2d54f33f8c9_5_516"/>
          <p:cNvSpPr txBox="1"/>
          <p:nvPr/>
        </p:nvSpPr>
        <p:spPr>
          <a:xfrm>
            <a:off x="13933663" y="5469727"/>
            <a:ext cx="3910800" cy="363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Realizar una revisión manual más detallada de los resultados generados por ambos modelos de </a:t>
            </a:r>
            <a:r>
              <a:rPr lang="es-ES" sz="1640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 (primario y secundario).</a:t>
            </a:r>
          </a:p>
          <a:p>
            <a:pPr marL="285750" lvl="0" indent="-28575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Incorporar </a:t>
            </a:r>
            <a:r>
              <a:rPr lang="es-ES" sz="1640" dirty="0" err="1">
                <a:latin typeface="Montserrat"/>
                <a:ea typeface="Montserrat"/>
                <a:cs typeface="Montserrat"/>
                <a:sym typeface="Montserrat"/>
              </a:rPr>
              <a:t>embeddings</a:t>
            </a: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 más robustos que combinen texto, imágenes y datos adicionales para mejorar la calidad del </a:t>
            </a:r>
            <a:r>
              <a:rPr lang="es-ES" sz="1640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lvl="0" indent="-285750" algn="just" rtl="0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ES" sz="1640" dirty="0">
                <a:latin typeface="Montserrat"/>
                <a:ea typeface="Montserrat"/>
                <a:cs typeface="Montserrat"/>
                <a:sym typeface="Montserrat"/>
              </a:rPr>
              <a:t>Implementar el pipeline jerárquico completo en el entorno de producción.</a:t>
            </a:r>
          </a:p>
        </p:txBody>
      </p:sp>
      <p:sp>
        <p:nvSpPr>
          <p:cNvPr id="430" name="Google Shape;430;g2d54f33f8c9_5_516"/>
          <p:cNvSpPr txBox="1"/>
          <p:nvPr/>
        </p:nvSpPr>
        <p:spPr>
          <a:xfrm>
            <a:off x="14820104" y="4556854"/>
            <a:ext cx="4352439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</a:p>
        </p:txBody>
      </p:sp>
      <p:pic>
        <p:nvPicPr>
          <p:cNvPr id="25" name="Picture 2" descr="Mercadolibre Logo - PNG y Vector">
            <a:extLst>
              <a:ext uri="{FF2B5EF4-FFF2-40B4-BE49-F238E27FC236}">
                <a16:creationId xmlns:a16="http://schemas.microsoft.com/office/drawing/2014/main" id="{A178B5A2-FC1B-41B1-A0AB-014513A2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9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"/>
          <p:cNvSpPr/>
          <p:nvPr/>
        </p:nvSpPr>
        <p:spPr>
          <a:xfrm>
            <a:off x="1028700" y="1756249"/>
            <a:ext cx="3822006" cy="3812451"/>
          </a:xfrm>
          <a:custGeom>
            <a:avLst/>
            <a:gdLst/>
            <a:ahLst/>
            <a:cxnLst/>
            <a:rect l="l" t="t" r="r" b="b"/>
            <a:pathLst>
              <a:path w="3822006" h="3812451" extrusionOk="0">
                <a:moveTo>
                  <a:pt x="0" y="0"/>
                </a:moveTo>
                <a:lnTo>
                  <a:pt x="3822006" y="0"/>
                </a:lnTo>
                <a:lnTo>
                  <a:pt x="3822006" y="3812450"/>
                </a:lnTo>
                <a:lnTo>
                  <a:pt x="0" y="381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0AA094-8FBE-4B85-B7F7-2980953EFC3F}"/>
              </a:ext>
            </a:extLst>
          </p:cNvPr>
          <p:cNvSpPr txBox="1"/>
          <p:nvPr/>
        </p:nvSpPr>
        <p:spPr>
          <a:xfrm>
            <a:off x="6113220" y="5805498"/>
            <a:ext cx="606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hlinkClick r:id="rId4"/>
              </a:rPr>
              <a:t>Repositorio </a:t>
            </a:r>
            <a:r>
              <a:rPr lang="es-CO" sz="5400" dirty="0" err="1">
                <a:hlinkClick r:id="rId4"/>
              </a:rPr>
              <a:t>Github</a:t>
            </a:r>
            <a:endParaRPr lang="es-CO" sz="5400" dirty="0"/>
          </a:p>
        </p:txBody>
      </p:sp>
      <p:pic>
        <p:nvPicPr>
          <p:cNvPr id="7" name="Picture 2" descr="Mercadolibre Logo - PNG y Vector">
            <a:extLst>
              <a:ext uri="{FF2B5EF4-FFF2-40B4-BE49-F238E27FC236}">
                <a16:creationId xmlns:a16="http://schemas.microsoft.com/office/drawing/2014/main" id="{7A77E704-B248-4A96-A4EB-EEECA8C9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97" y="2959511"/>
            <a:ext cx="7539006" cy="18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0" y="0"/>
            <a:ext cx="18287996" cy="3279284"/>
          </a:xfrm>
          <a:custGeom>
            <a:avLst/>
            <a:gdLst/>
            <a:ahLst/>
            <a:cxnLst/>
            <a:rect l="l" t="t" r="r" b="b"/>
            <a:pathLst>
              <a:path w="4816592" h="863680" extrusionOk="0">
                <a:moveTo>
                  <a:pt x="0" y="0"/>
                </a:moveTo>
                <a:lnTo>
                  <a:pt x="4816592" y="0"/>
                </a:lnTo>
                <a:lnTo>
                  <a:pt x="4816592" y="863680"/>
                </a:lnTo>
                <a:lnTo>
                  <a:pt x="0" y="863680"/>
                </a:lnTo>
                <a:close/>
              </a:path>
            </a:pathLst>
          </a:custGeom>
          <a:solidFill>
            <a:srgbClr val="FFE900"/>
          </a:solidFill>
          <a:ln>
            <a:noFill/>
          </a:ln>
        </p:spPr>
      </p:sp>
      <p:sp>
        <p:nvSpPr>
          <p:cNvPr id="174" name="Google Shape;174;p4"/>
          <p:cNvSpPr txBox="1"/>
          <p:nvPr/>
        </p:nvSpPr>
        <p:spPr>
          <a:xfrm>
            <a:off x="1028699" y="3703263"/>
            <a:ext cx="6313395" cy="514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En el </a:t>
            </a:r>
            <a:r>
              <a:rPr lang="es-ES" sz="1700" dirty="0" err="1">
                <a:latin typeface="Montserrat"/>
                <a:ea typeface="Montserrat"/>
                <a:cs typeface="Montserrat"/>
                <a:sym typeface="Montserrat"/>
              </a:rPr>
              <a:t>marketplace</a:t>
            </a: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 de Mercado Libre, existen productos similares o idénticos vendidos por distintos </a:t>
            </a:r>
            <a:r>
              <a:rPr lang="es-ES" sz="1700" dirty="0" err="1">
                <a:latin typeface="Montserrat"/>
                <a:ea typeface="Montserrat"/>
                <a:cs typeface="Montserrat"/>
                <a:sym typeface="Montserrat"/>
              </a:rPr>
              <a:t>sellers</a:t>
            </a: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. Esto puede resultar en una experiencia de usuario confusa debido a la redundancia de opciones.</a:t>
            </a:r>
          </a:p>
          <a:p>
            <a:pPr marL="0" marR="0" lvl="0" indent="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latin typeface="Montserrat"/>
                <a:ea typeface="Montserrat"/>
                <a:cs typeface="Montserrat"/>
                <a:sym typeface="Montserrat"/>
              </a:rPr>
              <a:t>Objetivo del Proyecto:</a:t>
            </a:r>
          </a:p>
          <a:p>
            <a:pPr marL="285750" marR="0" lvl="0" indent="-28575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Identificar y agrupar productos similares para mejorar la experiencia del usuario.</a:t>
            </a:r>
          </a:p>
          <a:p>
            <a:pPr marL="285750" marR="0" lvl="0" indent="-28575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Facilitar la comparación de productos, permitiendo a los usuarios tomar decisiones de compra más informadas.</a:t>
            </a:r>
          </a:p>
          <a:p>
            <a:pPr marL="0" marR="0" lvl="0" indent="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latin typeface="Montserrat"/>
                <a:ea typeface="Montserrat"/>
                <a:cs typeface="Montserrat"/>
                <a:sym typeface="Montserrat"/>
              </a:rPr>
              <a:t>Relevancia</a:t>
            </a: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285750" marR="0" lvl="0" indent="-28575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Al reducir la saturación de listados, se mejora la usabilidad del </a:t>
            </a:r>
            <a:r>
              <a:rPr lang="es-ES" sz="1700" dirty="0" err="1">
                <a:latin typeface="Montserrat"/>
                <a:ea typeface="Montserrat"/>
                <a:cs typeface="Montserrat"/>
                <a:sym typeface="Montserrat"/>
              </a:rPr>
              <a:t>marketplace</a:t>
            </a: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marR="0" lvl="0" indent="-285750" algn="just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latin typeface="Montserrat"/>
                <a:ea typeface="Montserrat"/>
                <a:cs typeface="Montserrat"/>
                <a:sym typeface="Montserrat"/>
              </a:rPr>
              <a:t>Se optimiza el proceso de compra al presentar opciones comparables de manera clara.</a:t>
            </a:r>
            <a:endParaRPr dirty="0"/>
          </a:p>
        </p:txBody>
      </p:sp>
      <p:sp>
        <p:nvSpPr>
          <p:cNvPr id="178" name="Google Shape;178;p4"/>
          <p:cNvSpPr txBox="1"/>
          <p:nvPr/>
        </p:nvSpPr>
        <p:spPr>
          <a:xfrm>
            <a:off x="1028700" y="1066800"/>
            <a:ext cx="1310386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2F6E"/>
                </a:solidFill>
                <a:latin typeface="Oswald"/>
                <a:ea typeface="Oswald"/>
                <a:cs typeface="Oswald"/>
                <a:sym typeface="Oswald"/>
              </a:rPr>
              <a:t>INTRODUCCIÓN</a:t>
            </a:r>
            <a:endParaRPr dirty="0">
              <a:solidFill>
                <a:srgbClr val="002F6E"/>
              </a:solidFill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1028700" y="2287491"/>
            <a:ext cx="7929600" cy="167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99" dirty="0">
                <a:solidFill>
                  <a:srgbClr val="002F6E"/>
                </a:solidFill>
              </a:rPr>
              <a:t>Descripción del problema de negocio seleccionado</a:t>
            </a:r>
          </a:p>
          <a:p>
            <a:pPr marL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99" dirty="0">
              <a:solidFill>
                <a:srgbClr val="FFFDFD"/>
              </a:solidFill>
            </a:endParaRPr>
          </a:p>
          <a:p>
            <a:pPr marL="0" marR="0" lvl="0" indent="0" algn="l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dirty="0">
              <a:solidFill>
                <a:srgbClr val="FFFDFD"/>
              </a:solidFill>
            </a:endParaRPr>
          </a:p>
        </p:txBody>
      </p:sp>
      <p:pic>
        <p:nvPicPr>
          <p:cNvPr id="35" name="Picture 2" descr="Mercadolibre Logo - PNG y Vector">
            <a:extLst>
              <a:ext uri="{FF2B5EF4-FFF2-40B4-BE49-F238E27FC236}">
                <a16:creationId xmlns:a16="http://schemas.microsoft.com/office/drawing/2014/main" id="{CD01E516-31A9-4584-AB9D-9A50BBF7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B9CED64-0CD2-44A4-9118-5917B94A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012" y="5054308"/>
            <a:ext cx="9602540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5"/>
          <p:cNvCxnSpPr/>
          <p:nvPr/>
        </p:nvCxnSpPr>
        <p:spPr>
          <a:xfrm>
            <a:off x="4940584" y="646540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189" name="Google Shape;189;p5"/>
          <p:cNvCxnSpPr/>
          <p:nvPr/>
        </p:nvCxnSpPr>
        <p:spPr>
          <a:xfrm>
            <a:off x="0" y="3285380"/>
            <a:ext cx="133474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90" name="Google Shape;190;p5"/>
          <p:cNvSpPr txBox="1"/>
          <p:nvPr/>
        </p:nvSpPr>
        <p:spPr>
          <a:xfrm>
            <a:off x="2574170" y="4223822"/>
            <a:ext cx="12318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0" dirty="0">
                <a:latin typeface="Oswald"/>
                <a:ea typeface="Oswald"/>
                <a:cs typeface="Oswald"/>
                <a:sym typeface="Oswald"/>
              </a:rPr>
              <a:t>METODOLOGÍA</a:t>
            </a:r>
            <a:endParaRPr dirty="0"/>
          </a:p>
        </p:txBody>
      </p:sp>
      <p:sp>
        <p:nvSpPr>
          <p:cNvPr id="191" name="Google Shape;191;p5"/>
          <p:cNvSpPr txBox="1"/>
          <p:nvPr/>
        </p:nvSpPr>
        <p:spPr>
          <a:xfrm>
            <a:off x="2574177" y="5487650"/>
            <a:ext cx="11994000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Enfoque</a:t>
            </a: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4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</a:t>
            </a: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utilizadas</a:t>
            </a:r>
            <a:endParaRPr lang="en-US" sz="4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442957" y="3854852"/>
            <a:ext cx="1728747" cy="238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cxnSp>
        <p:nvCxnSpPr>
          <p:cNvPr id="193" name="Google Shape;193;p5"/>
          <p:cNvCxnSpPr/>
          <p:nvPr/>
        </p:nvCxnSpPr>
        <p:spPr>
          <a:xfrm>
            <a:off x="1952130" y="5143500"/>
            <a:ext cx="43914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5C364B5D-BE2B-43AE-8F7A-330D116B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2d54f33f8c9_5_44"/>
          <p:cNvGrpSpPr/>
          <p:nvPr/>
        </p:nvGrpSpPr>
        <p:grpSpPr>
          <a:xfrm>
            <a:off x="0" y="-253158"/>
            <a:ext cx="6906303" cy="10540225"/>
            <a:chOff x="0" y="-66675"/>
            <a:chExt cx="1818932" cy="2776008"/>
          </a:xfrm>
          <a:solidFill>
            <a:srgbClr val="002F6E"/>
          </a:solidFill>
        </p:grpSpPr>
        <p:sp>
          <p:nvSpPr>
            <p:cNvPr id="202" name="Google Shape;202;g2d54f33f8c9_5_44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3" name="Google Shape;203;g2d54f33f8c9_5_44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g2d54f33f8c9_5_44"/>
          <p:cNvGrpSpPr/>
          <p:nvPr/>
        </p:nvGrpSpPr>
        <p:grpSpPr>
          <a:xfrm>
            <a:off x="692898" y="4138334"/>
            <a:ext cx="5857997" cy="2597891"/>
            <a:chOff x="-163" y="38100"/>
            <a:chExt cx="7810663" cy="3463855"/>
          </a:xfrm>
        </p:grpSpPr>
        <p:sp>
          <p:nvSpPr>
            <p:cNvPr id="205" name="Google Shape;205;g2d54f33f8c9_5_44"/>
            <p:cNvSpPr txBox="1"/>
            <p:nvPr/>
          </p:nvSpPr>
          <p:spPr>
            <a:xfrm>
              <a:off x="0" y="38100"/>
              <a:ext cx="7810500" cy="34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7340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METODOLOGÍA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340" dirty="0">
                <a:solidFill>
                  <a:srgbClr val="FFFDFD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06" name="Google Shape;206;g2d54f33f8c9_5_44"/>
            <p:cNvSpPr txBox="1"/>
            <p:nvPr/>
          </p:nvSpPr>
          <p:spPr>
            <a:xfrm>
              <a:off x="-163" y="1935421"/>
              <a:ext cx="7586100" cy="6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293" dirty="0">
                  <a:solidFill>
                    <a:srgbClr val="FFFDFD"/>
                  </a:solidFill>
                </a:rPr>
                <a:t>Enfoque y técnicas utilizadas</a:t>
              </a:r>
            </a:p>
          </p:txBody>
        </p:sp>
      </p:grpSp>
      <p:cxnSp>
        <p:nvCxnSpPr>
          <p:cNvPr id="208" name="Google Shape;208;g2d54f33f8c9_5_44"/>
          <p:cNvCxnSpPr/>
          <p:nvPr/>
        </p:nvCxnSpPr>
        <p:spPr>
          <a:xfrm rot="-5398396">
            <a:off x="2758540" y="5138735"/>
            <a:ext cx="102870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g2d54f33f8c9_5_44"/>
          <p:cNvSpPr/>
          <p:nvPr/>
        </p:nvSpPr>
        <p:spPr>
          <a:xfrm>
            <a:off x="7547722" y="1653944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d54f33f8c9_5_44"/>
          <p:cNvSpPr txBox="1"/>
          <p:nvPr/>
        </p:nvSpPr>
        <p:spPr>
          <a:xfrm>
            <a:off x="7615494" y="1662416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11" name="Google Shape;211;g2d54f33f8c9_5_44"/>
          <p:cNvSpPr txBox="1"/>
          <p:nvPr/>
        </p:nvSpPr>
        <p:spPr>
          <a:xfrm>
            <a:off x="8573802" y="1315407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Entendimiento del Problema</a:t>
            </a:r>
            <a:endParaRPr lang="en-US" dirty="0"/>
          </a:p>
        </p:txBody>
      </p:sp>
      <p:sp>
        <p:nvSpPr>
          <p:cNvPr id="212" name="Google Shape;212;g2d54f33f8c9_5_44"/>
          <p:cNvSpPr txBox="1"/>
          <p:nvPr/>
        </p:nvSpPr>
        <p:spPr>
          <a:xfrm>
            <a:off x="8573799" y="1985802"/>
            <a:ext cx="9644700" cy="4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Consulta de datos mediante APIs</a:t>
            </a:r>
          </a:p>
        </p:txBody>
      </p:sp>
      <p:sp>
        <p:nvSpPr>
          <p:cNvPr id="213" name="Google Shape;213;g2d54f33f8c9_5_44"/>
          <p:cNvSpPr/>
          <p:nvPr/>
        </p:nvSpPr>
        <p:spPr>
          <a:xfrm>
            <a:off x="7547722" y="3739350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d54f33f8c9_5_44"/>
          <p:cNvSpPr txBox="1"/>
          <p:nvPr/>
        </p:nvSpPr>
        <p:spPr>
          <a:xfrm>
            <a:off x="7615494" y="3747822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5" name="Google Shape;215;g2d54f33f8c9_5_44"/>
          <p:cNvSpPr txBox="1"/>
          <p:nvPr/>
        </p:nvSpPr>
        <p:spPr>
          <a:xfrm>
            <a:off x="8573799" y="2918731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Exploración de Datos - Identificación de patrones </a:t>
            </a:r>
            <a:endParaRPr lang="es-ES" dirty="0"/>
          </a:p>
        </p:txBody>
      </p:sp>
      <p:sp>
        <p:nvSpPr>
          <p:cNvPr id="216" name="Google Shape;216;g2d54f33f8c9_5_44"/>
          <p:cNvSpPr txBox="1"/>
          <p:nvPr/>
        </p:nvSpPr>
        <p:spPr>
          <a:xfrm>
            <a:off x="8573799" y="3636787"/>
            <a:ext cx="94182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Variables de interés como los nombres de los productos, las imágenes asociadas a cada producto, los Atributos como marcas, modelos, GTIN, y dimensiones; y los precios asociados a los productos.</a:t>
            </a:r>
          </a:p>
        </p:txBody>
      </p:sp>
      <p:sp>
        <p:nvSpPr>
          <p:cNvPr id="217" name="Google Shape;217;g2d54f33f8c9_5_44"/>
          <p:cNvSpPr/>
          <p:nvPr/>
        </p:nvSpPr>
        <p:spPr>
          <a:xfrm>
            <a:off x="7547722" y="5824756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d54f33f8c9_5_44"/>
          <p:cNvSpPr txBox="1"/>
          <p:nvPr/>
        </p:nvSpPr>
        <p:spPr>
          <a:xfrm>
            <a:off x="7615494" y="5833228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19" name="Google Shape;219;g2d54f33f8c9_5_44"/>
          <p:cNvSpPr txBox="1"/>
          <p:nvPr/>
        </p:nvSpPr>
        <p:spPr>
          <a:xfrm>
            <a:off x="8573802" y="5642575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Preprocesamiento de Datos</a:t>
            </a:r>
            <a:endParaRPr lang="es-ES" dirty="0"/>
          </a:p>
        </p:txBody>
      </p:sp>
      <p:sp>
        <p:nvSpPr>
          <p:cNvPr id="220" name="Google Shape;220;g2d54f33f8c9_5_44"/>
          <p:cNvSpPr txBox="1"/>
          <p:nvPr/>
        </p:nvSpPr>
        <p:spPr>
          <a:xfrm>
            <a:off x="8573799" y="6294825"/>
            <a:ext cx="94182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Limpieza y normalización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33" dirty="0">
                <a:latin typeface="Montserrat"/>
                <a:ea typeface="Montserrat"/>
                <a:cs typeface="Montserrat"/>
                <a:sym typeface="Montserrat"/>
              </a:rPr>
              <a:t>Estandarización, lematización</a:t>
            </a:r>
          </a:p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33" dirty="0">
                <a:latin typeface="Montserrat"/>
                <a:ea typeface="Montserrat"/>
                <a:cs typeface="Montserrat"/>
                <a:sym typeface="Montserrat"/>
              </a:rPr>
              <a:t>Validación de imágenes</a:t>
            </a:r>
            <a:endParaRPr sz="2233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g2d54f33f8c9_5_44"/>
          <p:cNvSpPr/>
          <p:nvPr/>
        </p:nvSpPr>
        <p:spPr>
          <a:xfrm>
            <a:off x="7547722" y="7910162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d54f33f8c9_5_44"/>
          <p:cNvSpPr txBox="1"/>
          <p:nvPr/>
        </p:nvSpPr>
        <p:spPr>
          <a:xfrm>
            <a:off x="7615494" y="7918634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3" name="Google Shape;223;g2d54f33f8c9_5_44"/>
          <p:cNvSpPr txBox="1"/>
          <p:nvPr/>
        </p:nvSpPr>
        <p:spPr>
          <a:xfrm>
            <a:off x="8573802" y="7842014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Selección de Modelos de Embeddings</a:t>
            </a:r>
            <a:endParaRPr lang="es-ES" dirty="0"/>
          </a:p>
        </p:txBody>
      </p:sp>
      <p:sp>
        <p:nvSpPr>
          <p:cNvPr id="224" name="Google Shape;224;g2d54f33f8c9_5_44"/>
          <p:cNvSpPr txBox="1"/>
          <p:nvPr/>
        </p:nvSpPr>
        <p:spPr>
          <a:xfrm>
            <a:off x="8573799" y="8544286"/>
            <a:ext cx="94182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Embeddings Textuales: Multilingües, Similitud Semántica. </a:t>
            </a:r>
          </a:p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Embeddings Visuales: CLIP</a:t>
            </a:r>
          </a:p>
        </p:txBody>
      </p:sp>
      <p:pic>
        <p:nvPicPr>
          <p:cNvPr id="29" name="Picture 2" descr="Mercadolibre Logo - PNG y Vector">
            <a:extLst>
              <a:ext uri="{FF2B5EF4-FFF2-40B4-BE49-F238E27FC236}">
                <a16:creationId xmlns:a16="http://schemas.microsoft.com/office/drawing/2014/main" id="{BC42A42F-2874-49A6-97DA-948E9840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g2d54f33f8c9_5_114"/>
          <p:cNvGrpSpPr/>
          <p:nvPr/>
        </p:nvGrpSpPr>
        <p:grpSpPr>
          <a:xfrm>
            <a:off x="0" y="-253158"/>
            <a:ext cx="6906303" cy="10540225"/>
            <a:chOff x="0" y="-66675"/>
            <a:chExt cx="1818932" cy="2776008"/>
          </a:xfrm>
          <a:solidFill>
            <a:srgbClr val="002F6E"/>
          </a:solidFill>
        </p:grpSpPr>
        <p:sp>
          <p:nvSpPr>
            <p:cNvPr id="233" name="Google Shape;233;g2d54f33f8c9_5_114"/>
            <p:cNvSpPr/>
            <p:nvPr/>
          </p:nvSpPr>
          <p:spPr>
            <a:xfrm>
              <a:off x="0" y="0"/>
              <a:ext cx="1818932" cy="2709333"/>
            </a:xfrm>
            <a:custGeom>
              <a:avLst/>
              <a:gdLst/>
              <a:ahLst/>
              <a:cxnLst/>
              <a:rect l="l" t="t" r="r" b="b"/>
              <a:pathLst>
                <a:path w="1818932" h="2709333" extrusionOk="0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4" name="Google Shape;234;g2d54f33f8c9_5_114"/>
            <p:cNvSpPr txBox="1"/>
            <p:nvPr/>
          </p:nvSpPr>
          <p:spPr>
            <a:xfrm>
              <a:off x="0" y="-66675"/>
              <a:ext cx="1818900" cy="277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1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9" name="Google Shape;239;g2d54f33f8c9_5_114"/>
          <p:cNvCxnSpPr/>
          <p:nvPr/>
        </p:nvCxnSpPr>
        <p:spPr>
          <a:xfrm rot="-5398396">
            <a:off x="2758540" y="5138735"/>
            <a:ext cx="102870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2d54f33f8c9_5_114"/>
          <p:cNvSpPr/>
          <p:nvPr/>
        </p:nvSpPr>
        <p:spPr>
          <a:xfrm>
            <a:off x="7547722" y="1653944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d54f33f8c9_5_114"/>
          <p:cNvSpPr txBox="1"/>
          <p:nvPr/>
        </p:nvSpPr>
        <p:spPr>
          <a:xfrm>
            <a:off x="7615494" y="1662416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rgbClr val="FFFDFD"/>
                </a:solidFill>
              </a:rPr>
              <a:t>5</a:t>
            </a:r>
            <a:endParaRPr/>
          </a:p>
        </p:txBody>
      </p:sp>
      <p:sp>
        <p:nvSpPr>
          <p:cNvPr id="242" name="Google Shape;242;g2d54f33f8c9_5_114"/>
          <p:cNvSpPr txBox="1"/>
          <p:nvPr/>
        </p:nvSpPr>
        <p:spPr>
          <a:xfrm>
            <a:off x="8573800" y="3610100"/>
            <a:ext cx="95097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/>
              <a:t>Manejo de </a:t>
            </a:r>
            <a:r>
              <a:rPr lang="es-ES" sz="2791" dirty="0" err="1"/>
              <a:t>Outliers</a:t>
            </a:r>
            <a:endParaRPr lang="es-ES" dirty="0"/>
          </a:p>
        </p:txBody>
      </p:sp>
      <p:sp>
        <p:nvSpPr>
          <p:cNvPr id="243" name="Google Shape;243;g2d54f33f8c9_5_114"/>
          <p:cNvSpPr txBox="1"/>
          <p:nvPr/>
        </p:nvSpPr>
        <p:spPr>
          <a:xfrm>
            <a:off x="8573799" y="4149650"/>
            <a:ext cx="9296700" cy="179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  <a:buSzPts val="1100"/>
            </a:pPr>
            <a:r>
              <a:rPr lang="es-ES" sz="2230" dirty="0">
                <a:latin typeface="Montserrat"/>
                <a:sym typeface="Montserrat"/>
              </a:rPr>
              <a:t>Productos etiquetados como -1 por DBSCAN fueron analizados y </a:t>
            </a:r>
            <a:r>
              <a:rPr lang="es-ES" sz="2230" dirty="0" err="1">
                <a:latin typeface="Montserrat"/>
                <a:sym typeface="Montserrat"/>
              </a:rPr>
              <a:t>reclusterizados</a:t>
            </a:r>
            <a:r>
              <a:rPr lang="es-ES" sz="2230" dirty="0">
                <a:latin typeface="Montserrat"/>
                <a:sym typeface="Montserrat"/>
              </a:rPr>
              <a:t>.</a:t>
            </a:r>
            <a:endParaRPr sz="2230" dirty="0">
              <a:latin typeface="Montserrat"/>
              <a:sym typeface="Montserrat"/>
            </a:endParaRPr>
          </a:p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Integración de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embeddings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visuales, precios normalizados, y marcas para mejorar la agrupación.</a:t>
            </a:r>
          </a:p>
        </p:txBody>
      </p:sp>
      <p:sp>
        <p:nvSpPr>
          <p:cNvPr id="244" name="Google Shape;244;g2d54f33f8c9_5_114"/>
          <p:cNvSpPr/>
          <p:nvPr/>
        </p:nvSpPr>
        <p:spPr>
          <a:xfrm>
            <a:off x="7547722" y="3739350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d54f33f8c9_5_114"/>
          <p:cNvSpPr txBox="1"/>
          <p:nvPr/>
        </p:nvSpPr>
        <p:spPr>
          <a:xfrm>
            <a:off x="7615494" y="3747822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rgbClr val="FFFDFD"/>
                </a:solidFill>
              </a:rPr>
              <a:t>6</a:t>
            </a:r>
            <a:endParaRPr/>
          </a:p>
        </p:txBody>
      </p:sp>
      <p:sp>
        <p:nvSpPr>
          <p:cNvPr id="246" name="Google Shape;246;g2d54f33f8c9_5_114"/>
          <p:cNvSpPr txBox="1"/>
          <p:nvPr/>
        </p:nvSpPr>
        <p:spPr>
          <a:xfrm>
            <a:off x="8554683" y="7657954"/>
            <a:ext cx="90213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 err="1"/>
              <a:t>Visualización</a:t>
            </a:r>
            <a:r>
              <a:rPr lang="en-US" sz="2791" dirty="0"/>
              <a:t> y </a:t>
            </a:r>
            <a:r>
              <a:rPr lang="en-US" sz="2791" dirty="0" err="1"/>
              <a:t>Análisis</a:t>
            </a:r>
            <a:endParaRPr lang="en-US" dirty="0"/>
          </a:p>
        </p:txBody>
      </p:sp>
      <p:sp>
        <p:nvSpPr>
          <p:cNvPr id="247" name="Google Shape;247;g2d54f33f8c9_5_114"/>
          <p:cNvSpPr txBox="1"/>
          <p:nvPr/>
        </p:nvSpPr>
        <p:spPr>
          <a:xfrm>
            <a:off x="8573799" y="8333978"/>
            <a:ext cx="90213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Proyección de los datos en un espacio 2D mediante PCA y UMAP.</a:t>
            </a:r>
          </a:p>
          <a:p>
            <a:pPr marL="0" lvl="0" indent="0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Análisis manual de muestras para verificar consistencia semántica en los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clusters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48" name="Google Shape;248;g2d54f33f8c9_5_114"/>
          <p:cNvSpPr/>
          <p:nvPr/>
        </p:nvSpPr>
        <p:spPr>
          <a:xfrm>
            <a:off x="7547722" y="5824756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d54f33f8c9_5_114"/>
          <p:cNvSpPr txBox="1"/>
          <p:nvPr/>
        </p:nvSpPr>
        <p:spPr>
          <a:xfrm>
            <a:off x="7615494" y="5833228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rgbClr val="FFFDFD"/>
                </a:solidFill>
              </a:rPr>
              <a:t>7</a:t>
            </a:r>
            <a:endParaRPr/>
          </a:p>
        </p:txBody>
      </p:sp>
      <p:sp>
        <p:nvSpPr>
          <p:cNvPr id="250" name="Google Shape;250;g2d54f33f8c9_5_114"/>
          <p:cNvSpPr txBox="1"/>
          <p:nvPr/>
        </p:nvSpPr>
        <p:spPr>
          <a:xfrm>
            <a:off x="8554683" y="1155936"/>
            <a:ext cx="60981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1" dirty="0"/>
              <a:t>Clustering Inicial</a:t>
            </a:r>
            <a:endParaRPr lang="en-US" dirty="0"/>
          </a:p>
        </p:txBody>
      </p:sp>
      <p:sp>
        <p:nvSpPr>
          <p:cNvPr id="251" name="Google Shape;251;g2d54f33f8c9_5_114"/>
          <p:cNvSpPr txBox="1"/>
          <p:nvPr/>
        </p:nvSpPr>
        <p:spPr>
          <a:xfrm>
            <a:off x="8554683" y="1794139"/>
            <a:ext cx="96447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33" dirty="0">
                <a:latin typeface="Montserrat"/>
                <a:ea typeface="Montserrat"/>
                <a:cs typeface="Montserrat"/>
                <a:sym typeface="Montserrat"/>
              </a:rPr>
              <a:t>Comparación de modelos de </a:t>
            </a:r>
            <a:r>
              <a:rPr lang="es-CO" sz="2233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es-CO" sz="2233" dirty="0">
                <a:latin typeface="Montserrat"/>
                <a:ea typeface="Montserrat"/>
                <a:cs typeface="Montserrat"/>
                <a:sym typeface="Montserrat"/>
              </a:rPr>
              <a:t> para detectar </a:t>
            </a:r>
            <a:r>
              <a:rPr lang="es-CO" sz="2233" dirty="0" err="1">
                <a:latin typeface="Montserrat"/>
                <a:ea typeface="Montserrat"/>
                <a:cs typeface="Montserrat"/>
                <a:sym typeface="Montserrat"/>
              </a:rPr>
              <a:t>clusters</a:t>
            </a:r>
            <a:r>
              <a:rPr lang="es-CO" sz="2233" dirty="0">
                <a:latin typeface="Montserrat"/>
                <a:ea typeface="Montserrat"/>
                <a:cs typeface="Montserrat"/>
                <a:sym typeface="Montserrat"/>
              </a:rPr>
              <a:t> iniciales en títulos textuales</a:t>
            </a:r>
            <a:endParaRPr sz="2233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Uso de métricas como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 para validar cohesión y separación de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clusters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52" name="Google Shape;252;g2d54f33f8c9_5_114"/>
          <p:cNvSpPr/>
          <p:nvPr/>
        </p:nvSpPr>
        <p:spPr>
          <a:xfrm>
            <a:off x="7547722" y="7910162"/>
            <a:ext cx="722904" cy="7229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7D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d54f33f8c9_5_114"/>
          <p:cNvSpPr txBox="1"/>
          <p:nvPr/>
        </p:nvSpPr>
        <p:spPr>
          <a:xfrm>
            <a:off x="7615494" y="7918634"/>
            <a:ext cx="587271" cy="64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rgbClr val="FFFDFD"/>
                </a:solidFill>
              </a:rPr>
              <a:t>8</a:t>
            </a:r>
            <a:endParaRPr/>
          </a:p>
        </p:txBody>
      </p:sp>
      <p:sp>
        <p:nvSpPr>
          <p:cNvPr id="254" name="Google Shape;254;g2d54f33f8c9_5_114"/>
          <p:cNvSpPr txBox="1"/>
          <p:nvPr/>
        </p:nvSpPr>
        <p:spPr>
          <a:xfrm>
            <a:off x="8573800" y="5941800"/>
            <a:ext cx="9509700" cy="62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1" dirty="0" err="1"/>
              <a:t>Clustering</a:t>
            </a:r>
            <a:r>
              <a:rPr lang="es-ES" sz="2791" dirty="0"/>
              <a:t> Secundario y Validación</a:t>
            </a:r>
            <a:endParaRPr lang="es-ES" dirty="0"/>
          </a:p>
        </p:txBody>
      </p:sp>
      <p:sp>
        <p:nvSpPr>
          <p:cNvPr id="255" name="Google Shape;255;g2d54f33f8c9_5_114"/>
          <p:cNvSpPr txBox="1"/>
          <p:nvPr/>
        </p:nvSpPr>
        <p:spPr>
          <a:xfrm>
            <a:off x="8573799" y="6547650"/>
            <a:ext cx="944880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Uso de métricas como Davies-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Bouldin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 y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Silhouette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Score para evaluar el </a:t>
            </a:r>
            <a:r>
              <a:rPr lang="es-ES" sz="2233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es-ES" sz="2233" dirty="0">
                <a:latin typeface="Montserrat"/>
                <a:ea typeface="Montserrat"/>
                <a:cs typeface="Montserrat"/>
                <a:sym typeface="Montserrat"/>
              </a:rPr>
              <a:t> híbrido.</a:t>
            </a:r>
            <a:endParaRPr lang="es-ES" dirty="0"/>
          </a:p>
        </p:txBody>
      </p:sp>
      <p:pic>
        <p:nvPicPr>
          <p:cNvPr id="29" name="Picture 2" descr="Mercadolibre Logo - PNG y Vector">
            <a:extLst>
              <a:ext uri="{FF2B5EF4-FFF2-40B4-BE49-F238E27FC236}">
                <a16:creationId xmlns:a16="http://schemas.microsoft.com/office/drawing/2014/main" id="{91E11860-4D10-46C1-997A-3B29D02EC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204;g2d54f33f8c9_5_44">
            <a:extLst>
              <a:ext uri="{FF2B5EF4-FFF2-40B4-BE49-F238E27FC236}">
                <a16:creationId xmlns:a16="http://schemas.microsoft.com/office/drawing/2014/main" id="{8BDA5A55-98BC-4E06-9945-12EE32DEA50D}"/>
              </a:ext>
            </a:extLst>
          </p:cNvPr>
          <p:cNvGrpSpPr/>
          <p:nvPr/>
        </p:nvGrpSpPr>
        <p:grpSpPr>
          <a:xfrm>
            <a:off x="692898" y="4138334"/>
            <a:ext cx="5857997" cy="2597891"/>
            <a:chOff x="-163" y="38100"/>
            <a:chExt cx="7810663" cy="3463855"/>
          </a:xfrm>
        </p:grpSpPr>
        <p:sp>
          <p:nvSpPr>
            <p:cNvPr id="31" name="Google Shape;205;g2d54f33f8c9_5_44">
              <a:extLst>
                <a:ext uri="{FF2B5EF4-FFF2-40B4-BE49-F238E27FC236}">
                  <a16:creationId xmlns:a16="http://schemas.microsoft.com/office/drawing/2014/main" id="{4793EF37-BB28-4836-A7F7-277832CC9951}"/>
                </a:ext>
              </a:extLst>
            </p:cNvPr>
            <p:cNvSpPr txBox="1"/>
            <p:nvPr/>
          </p:nvSpPr>
          <p:spPr>
            <a:xfrm>
              <a:off x="0" y="38100"/>
              <a:ext cx="7810500" cy="34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7340" dirty="0">
                  <a:solidFill>
                    <a:srgbClr val="FFFDFD"/>
                  </a:solidFill>
                  <a:latin typeface="Oswald"/>
                  <a:ea typeface="Oswald"/>
                  <a:cs typeface="Oswald"/>
                  <a:sym typeface="Oswald"/>
                </a:rPr>
                <a:t>METODOLOGÍA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340" dirty="0">
                <a:solidFill>
                  <a:srgbClr val="FFFDFD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" name="Google Shape;206;g2d54f33f8c9_5_44">
              <a:extLst>
                <a:ext uri="{FF2B5EF4-FFF2-40B4-BE49-F238E27FC236}">
                  <a16:creationId xmlns:a16="http://schemas.microsoft.com/office/drawing/2014/main" id="{308D62C5-C2C2-45EF-AB8E-4C9F29E78864}"/>
                </a:ext>
              </a:extLst>
            </p:cNvPr>
            <p:cNvSpPr txBox="1"/>
            <p:nvPr/>
          </p:nvSpPr>
          <p:spPr>
            <a:xfrm>
              <a:off x="-163" y="1935421"/>
              <a:ext cx="7586100" cy="68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5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293" dirty="0">
                  <a:solidFill>
                    <a:srgbClr val="FFFDFD"/>
                  </a:solidFill>
                </a:rPr>
                <a:t>Enfoque y técnicas utilizadas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g2d54f33f8c9_5_214"/>
          <p:cNvCxnSpPr/>
          <p:nvPr/>
        </p:nvCxnSpPr>
        <p:spPr>
          <a:xfrm>
            <a:off x="4940584" y="646540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303" name="Google Shape;303;g2d54f33f8c9_5_214"/>
          <p:cNvCxnSpPr/>
          <p:nvPr/>
        </p:nvCxnSpPr>
        <p:spPr>
          <a:xfrm>
            <a:off x="0" y="3285380"/>
            <a:ext cx="13347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304" name="Google Shape;304;g2d54f33f8c9_5_214"/>
          <p:cNvSpPr txBox="1"/>
          <p:nvPr/>
        </p:nvSpPr>
        <p:spPr>
          <a:xfrm>
            <a:off x="2654663" y="4223822"/>
            <a:ext cx="12318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Oswald"/>
                <a:ea typeface="Oswald"/>
                <a:cs typeface="Oswald"/>
                <a:sym typeface="Oswald"/>
              </a:rPr>
              <a:t>RESULTADOS</a:t>
            </a:r>
            <a:endParaRPr/>
          </a:p>
        </p:txBody>
      </p:sp>
      <p:sp>
        <p:nvSpPr>
          <p:cNvPr id="305" name="Google Shape;305;g2d54f33f8c9_5_214"/>
          <p:cNvSpPr txBox="1"/>
          <p:nvPr/>
        </p:nvSpPr>
        <p:spPr>
          <a:xfrm>
            <a:off x="2654663" y="5487651"/>
            <a:ext cx="11419146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4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latin typeface="Montserrat"/>
                <a:ea typeface="Montserrat"/>
                <a:cs typeface="Montserrat"/>
                <a:sym typeface="Montserrat"/>
              </a:rPr>
              <a:t>Exploratorio</a:t>
            </a:r>
            <a:r>
              <a:rPr lang="en-US" sz="4000" dirty="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4000" dirty="0" err="1">
                <a:latin typeface="Montserrat"/>
                <a:ea typeface="Montserrat"/>
                <a:cs typeface="Montserrat"/>
                <a:sym typeface="Montserrat"/>
              </a:rPr>
              <a:t>Hipótesis</a:t>
            </a:r>
            <a:r>
              <a:rPr lang="en-US" sz="4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dirty="0" err="1">
                <a:latin typeface="Montserrat"/>
                <a:ea typeface="Montserrat"/>
                <a:cs typeface="Montserrat"/>
                <a:sym typeface="Montserrat"/>
              </a:rPr>
              <a:t>formuladas</a:t>
            </a:r>
            <a:endParaRPr lang="en-US"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2d54f33f8c9_5_214"/>
          <p:cNvSpPr txBox="1"/>
          <p:nvPr/>
        </p:nvSpPr>
        <p:spPr>
          <a:xfrm>
            <a:off x="442957" y="3854852"/>
            <a:ext cx="1728600" cy="24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88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cxnSp>
        <p:nvCxnSpPr>
          <p:cNvPr id="307" name="Google Shape;307;g2d54f33f8c9_5_214"/>
          <p:cNvCxnSpPr/>
          <p:nvPr/>
        </p:nvCxnSpPr>
        <p:spPr>
          <a:xfrm>
            <a:off x="1952130" y="5124450"/>
            <a:ext cx="439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2" descr="Mercadolibre Logo - PNG y Vector">
            <a:extLst>
              <a:ext uri="{FF2B5EF4-FFF2-40B4-BE49-F238E27FC236}">
                <a16:creationId xmlns:a16="http://schemas.microsoft.com/office/drawing/2014/main" id="{DE85F04A-DEA3-411D-8832-3F4251A5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54f33f8c9_5_360"/>
          <p:cNvSpPr txBox="1"/>
          <p:nvPr/>
        </p:nvSpPr>
        <p:spPr>
          <a:xfrm>
            <a:off x="705964" y="2712451"/>
            <a:ext cx="3866724" cy="21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6" name="Picture 2" descr="Mercadolibre Logo - PNG y Vector">
            <a:extLst>
              <a:ext uri="{FF2B5EF4-FFF2-40B4-BE49-F238E27FC236}">
                <a16:creationId xmlns:a16="http://schemas.microsoft.com/office/drawing/2014/main" id="{3172302B-D851-4578-9E21-862C6D37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68" y="233396"/>
            <a:ext cx="4873752" cy="11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F38E70-B0BB-4E0D-89EF-C67524CD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776" y="1549778"/>
            <a:ext cx="14724448" cy="814923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A65092C-1A46-4D7F-95BB-F5F04D4E0112}"/>
              </a:ext>
            </a:extLst>
          </p:cNvPr>
          <p:cNvSpPr/>
          <p:nvPr/>
        </p:nvSpPr>
        <p:spPr>
          <a:xfrm>
            <a:off x="2294769" y="6692348"/>
            <a:ext cx="689113" cy="2154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1467</Words>
  <Application>Microsoft Office PowerPoint</Application>
  <PresentationFormat>Personalizado</PresentationFormat>
  <Paragraphs>288</Paragraphs>
  <Slides>34</Slides>
  <Notes>27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Calibri</vt:lpstr>
      <vt:lpstr>Montserrat</vt:lpstr>
      <vt:lpstr>Oswald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</dc:creator>
  <cp:lastModifiedBy>Santiago Tovar Perilla</cp:lastModifiedBy>
  <cp:revision>15</cp:revision>
  <dcterms:created xsi:type="dcterms:W3CDTF">2006-08-16T00:00:00Z</dcterms:created>
  <dcterms:modified xsi:type="dcterms:W3CDTF">2025-02-06T07:17:18Z</dcterms:modified>
</cp:coreProperties>
</file>